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8"/>
  </p:notesMasterIdLst>
  <p:sldIdLst>
    <p:sldId id="256" r:id="rId2"/>
    <p:sldId id="308" r:id="rId3"/>
    <p:sldId id="347" r:id="rId4"/>
    <p:sldId id="299" r:id="rId5"/>
    <p:sldId id="301" r:id="rId6"/>
    <p:sldId id="302" r:id="rId7"/>
    <p:sldId id="264" r:id="rId8"/>
    <p:sldId id="311" r:id="rId9"/>
    <p:sldId id="303" r:id="rId10"/>
    <p:sldId id="270" r:id="rId11"/>
    <p:sldId id="362" r:id="rId12"/>
    <p:sldId id="369" r:id="rId13"/>
    <p:sldId id="348" r:id="rId14"/>
    <p:sldId id="337" r:id="rId15"/>
    <p:sldId id="273" r:id="rId16"/>
    <p:sldId id="27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8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7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pPr/>
              <a:t>2021/5/11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比如，我是你室友，你们就必须对我好；（绝对化要求）我天天去图书馆学习，考试分数却不理想，我是一个失败的人。（过分概括化）总是不把饭钱给我，我太倒霉了，我做人也太失败了。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实际上人与人之间的沟通经常会出现矛盾甚至产生分歧，是因为我们没有意识到我们每个人都有自己的观念，也就是ABC理论中的B，而且每个人维护自己观念的欲望是非常强烈的，我们往往很容易陷入到争论谁对谁错这样的情境中，其中原因是我们没有理解对方有他完全不一样的观念（B）。学习ABC理论，最大的帮助就是我们可以理解每个人都带着自己的观念（B）在沟通，我们往往有意见的不是对方这人，而是对方所持的观点而已。而且每个人的观点都是可以转变的，没有绝对的对错之分，了解了这一点，我们才可能真正意义上做到换位思考，人际沟通能力自然会上一个层次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实际上人与人之间的沟通经常会出现矛盾甚至产生分歧，是因为我们没有意识到我们每个人都有自己的观念，也就是ABC理论中的B，而且每个人维护自己观念的欲望是非常强烈的，我们往往很容易陷入到争论谁对谁错这样的情境中，其中原因是我们没有理解对方有他完全不一样的观念（B）。学习ABC理论，最大的帮助就是我们可以理解每个人都带着自己的观念（B）在沟通，我们往往有意见的不是对方这人，而是对方所持的观点而已。而且每个人的观点都是可以转变的，没有绝对的对错之分，了解了这一点，我们才可能真正意义上做到换位思考，人际沟通能力自然会上一个层次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2021/5/11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2021/5/11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2021/5/11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2021/5/11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2021/5/11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2021/5/11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980000" flipV="1">
            <a:off x="121920" y="6146800"/>
            <a:ext cx="393700" cy="20637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980000" flipV="1">
            <a:off x="564515" y="6375400"/>
            <a:ext cx="393700" cy="20637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980000" flipV="1">
            <a:off x="1085215" y="6667500"/>
            <a:ext cx="393700" cy="20637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980000" flipV="1">
            <a:off x="121920" y="5542280"/>
            <a:ext cx="393700" cy="20637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1980000" flipV="1">
            <a:off x="564515" y="5770880"/>
            <a:ext cx="393700" cy="20637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980000" flipV="1">
            <a:off x="1085215" y="6062980"/>
            <a:ext cx="393700" cy="20637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>
            <p:custDataLst>
              <p:tags r:id="rId2"/>
            </p:custDataLst>
          </p:nvPr>
        </p:nvSpPr>
        <p:spPr>
          <a:xfrm rot="1980000" flipV="1">
            <a:off x="1527810" y="6375400"/>
            <a:ext cx="393700" cy="20637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980000" flipV="1">
            <a:off x="1970405" y="6845300"/>
            <a:ext cx="393700" cy="20637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1980000" flipV="1">
            <a:off x="-320675" y="5250180"/>
            <a:ext cx="393700" cy="20637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>
            <p:custDataLst>
              <p:tags r:id="rId3"/>
            </p:custDataLst>
          </p:nvPr>
        </p:nvCxnSpPr>
        <p:spPr>
          <a:xfrm>
            <a:off x="1503680" y="393700"/>
            <a:ext cx="2768600" cy="0"/>
          </a:xfrm>
          <a:prstGeom prst="line">
            <a:avLst/>
          </a:prstGeom>
          <a:ln w="73025" cmpd="sng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文本框 62"/>
          <p:cNvSpPr/>
          <p:nvPr/>
        </p:nvSpPr>
        <p:spPr>
          <a:xfrm>
            <a:off x="3259297" y="4149725"/>
            <a:ext cx="544576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entury Gothic" panose="020B0502020202020204" pitchFamily="34" charset="0"/>
              </a:rPr>
              <a:t>心理育人工作室 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entury Gothic" panose="020B0502020202020204" pitchFamily="34" charset="0"/>
              </a:rPr>
              <a:t>| 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entury Gothic" panose="020B0502020202020204" pitchFamily="34" charset="0"/>
              </a:rPr>
              <a:t>小宿舍大学问 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entury Gothic" panose="020B0502020202020204" pitchFamily="34" charset="0"/>
              </a:rPr>
              <a:t>| 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entury Gothic" panose="020B0502020202020204" pitchFamily="34" charset="0"/>
              </a:rPr>
              <a:t>新生指南系列 </a:t>
            </a:r>
            <a:endParaRPr lang="zh-CN" altLang="en-US" sz="2000" b="1" u="sng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80581" y="5051371"/>
            <a:ext cx="1402080" cy="3371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安徽工程大学  </a:t>
            </a:r>
          </a:p>
        </p:txBody>
      </p:sp>
      <p:sp>
        <p:nvSpPr>
          <p:cNvPr id="3079" name="文本框 59"/>
          <p:cNvSpPr/>
          <p:nvPr/>
        </p:nvSpPr>
        <p:spPr>
          <a:xfrm>
            <a:off x="1871980" y="2684145"/>
            <a:ext cx="82200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solidFill>
                  <a:schemeClr val="bg2">
                    <a:lumMod val="25000"/>
                  </a:schemeClr>
                </a:solidFill>
                <a:latin typeface="Britannic Bold" panose="020B0903060703020204" charset="0"/>
                <a:ea typeface="微软雅黑" panose="020B0503020204020204" pitchFamily="34" charset="-122"/>
                <a:cs typeface="Britannic Bold" panose="020B0903060703020204" charset="0"/>
                <a:sym typeface="微软雅黑" panose="020B0503020204020204" pitchFamily="34" charset="-122"/>
              </a:rPr>
              <a:t>宿舍时辰中的                         理论                        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5023485" y="2334895"/>
            <a:ext cx="3775710" cy="1452880"/>
            <a:chOff x="9920" y="3397"/>
            <a:chExt cx="5946" cy="2288"/>
          </a:xfrm>
        </p:grpSpPr>
        <p:sp>
          <p:nvSpPr>
            <p:cNvPr id="3" name="矩形 2"/>
            <p:cNvSpPr/>
            <p:nvPr/>
          </p:nvSpPr>
          <p:spPr>
            <a:xfrm>
              <a:off x="9920" y="3575"/>
              <a:ext cx="1730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zh-CN" altLang="en-US" sz="72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华文彩云" panose="02010800040101010101" charset="-122"/>
                  <a:ea typeface="华文彩云" panose="02010800040101010101" charset="-122"/>
                </a:rPr>
                <a:t>情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11367" y="3397"/>
              <a:ext cx="1730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zh-CN" altLang="en-US" sz="72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华文彩云" panose="02010800040101010101" charset="-122"/>
                  <a:ea typeface="华文彩云" panose="02010800040101010101" charset="-122"/>
                </a:rPr>
                <a:t>绪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2816" y="3797"/>
              <a:ext cx="3051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72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华文彩云" panose="02010800040101010101" charset="-122"/>
                  <a:ea typeface="华文彩云" panose="02010800040101010101" charset="-122"/>
                </a:rPr>
                <a:t>ABC</a:t>
              </a:r>
            </a:p>
          </p:txBody>
        </p:sp>
      </p:grp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1760220" y="1445260"/>
            <a:ext cx="20142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大学</a:t>
            </a:r>
          </a:p>
        </p:txBody>
      </p:sp>
    </p:spTree>
    <p:custDataLst>
      <p:tags r:id="rId1"/>
    </p:custData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29" grpId="0" bldLvl="0" animBg="1"/>
      <p:bldP spid="3079" grpId="0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280670" y="-12446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61670" y="-9906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093470" y="-2286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372870" y="-9906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753870" y="-7366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066290" y="-9906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265920" y="636143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9646920" y="638683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0078720" y="646303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0358120" y="638683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0739120" y="641223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1051540" y="638683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爆炸形 2 25"/>
          <p:cNvSpPr/>
          <p:nvPr/>
        </p:nvSpPr>
        <p:spPr>
          <a:xfrm>
            <a:off x="898525" y="591820"/>
            <a:ext cx="1591945" cy="192849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案例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492375" y="1097280"/>
            <a:ext cx="8324850" cy="4716780"/>
            <a:chOff x="4043" y="1470"/>
            <a:chExt cx="13110" cy="7428"/>
          </a:xfrm>
        </p:grpSpPr>
        <p:sp>
          <p:nvSpPr>
            <p:cNvPr id="3" name="圆角矩形 2"/>
            <p:cNvSpPr/>
            <p:nvPr/>
          </p:nvSpPr>
          <p:spPr>
            <a:xfrm>
              <a:off x="4043" y="1470"/>
              <a:ext cx="13111" cy="7428"/>
            </a:xfrm>
            <a:prstGeom prst="roundRect">
              <a:avLst/>
            </a:prstGeom>
            <a:solidFill>
              <a:schemeClr val="accent1"/>
            </a:solidFill>
            <a:ln w="28575" cmpd="sng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fontAlgn="auto">
                <a:lnSpc>
                  <a:spcPct val="150000"/>
                </a:lnSpc>
              </a:pPr>
              <a:r>
                <a:rPr lang="en-US">
                  <a:sym typeface="+mn-ea"/>
                </a:rPr>
                <a:t> </a:t>
              </a:r>
              <a:r>
                <a:rPr lang="en-US">
                  <a:solidFill>
                    <a:schemeClr val="tx1"/>
                  </a:solidFill>
                  <a:sym typeface="+mn-ea"/>
                </a:rPr>
                <a:t>     </a:t>
              </a:r>
              <a:r>
                <a:rPr lang="en-US" sz="2400" b="1">
                  <a:solidFill>
                    <a:schemeClr val="tx1"/>
                  </a:solidFill>
                  <a:sym typeface="+mn-ea"/>
                </a:rPr>
                <a:t>  </a:t>
              </a:r>
              <a:endParaRPr sz="2400" b="1">
                <a:solidFill>
                  <a:schemeClr val="tx1"/>
                </a:solidFill>
                <a:sym typeface="+mn-ea"/>
              </a:endParaRPr>
            </a:p>
            <a:p>
              <a:pPr algn="l" fontAlgn="auto">
                <a:lnSpc>
                  <a:spcPct val="150000"/>
                </a:lnSpc>
              </a:pPr>
              <a:endParaRPr lang="zh-CN" altLang="en-US" sz="2400" b="1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162" y="1470"/>
              <a:ext cx="12991" cy="7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>
                  <a:sym typeface="+mn-ea"/>
                </a:rPr>
                <a:t>       </a:t>
              </a:r>
              <a:r>
                <a:rPr sz="2400" b="1">
                  <a:sym typeface="+mn-ea"/>
                </a:rPr>
                <a:t>小王和小李</a:t>
              </a:r>
              <a:r>
                <a:rPr lang="zh-CN" sz="2400" b="1">
                  <a:sym typeface="+mn-ea"/>
                </a:rPr>
                <a:t>放学后回到宿舍</a:t>
              </a:r>
              <a:r>
                <a:rPr sz="2400" b="1">
                  <a:sym typeface="+mn-ea"/>
                </a:rPr>
                <a:t>，看到了</a:t>
              </a:r>
              <a:r>
                <a:rPr lang="zh-CN" sz="2400" b="1">
                  <a:sym typeface="+mn-ea"/>
                </a:rPr>
                <a:t>在宿舍里的小张</a:t>
              </a:r>
              <a:r>
                <a:rPr sz="2400" b="1">
                  <a:sym typeface="+mn-ea"/>
                </a:rPr>
                <a:t>，她们都同时和</a:t>
              </a:r>
              <a:r>
                <a:rPr lang="zh-CN" sz="2400" b="1">
                  <a:sym typeface="+mn-ea"/>
                </a:rPr>
                <a:t>小张打</a:t>
              </a:r>
              <a:r>
                <a:rPr sz="2400" b="1">
                  <a:sym typeface="+mn-ea"/>
                </a:rPr>
                <a:t>招呼，可是</a:t>
              </a:r>
              <a:r>
                <a:rPr lang="zh-CN" sz="2400" b="1">
                  <a:sym typeface="+mn-ea"/>
                </a:rPr>
                <a:t>小张</a:t>
              </a:r>
              <a:r>
                <a:rPr sz="2400" b="1">
                  <a:sym typeface="+mn-ea"/>
                </a:rPr>
                <a:t>没有怎么理她们。小王认为很正常，可能</a:t>
              </a:r>
              <a:r>
                <a:rPr lang="zh-CN" sz="2400" b="1">
                  <a:sym typeface="+mn-ea"/>
                </a:rPr>
                <a:t>小张</a:t>
              </a:r>
              <a:r>
                <a:rPr sz="2400" b="1">
                  <a:sym typeface="+mn-ea"/>
                </a:rPr>
                <a:t>有什么</a:t>
              </a:r>
              <a:r>
                <a:rPr lang="zh-CN" sz="2400" b="1">
                  <a:sym typeface="+mn-ea"/>
                </a:rPr>
                <a:t>心</a:t>
              </a:r>
              <a:r>
                <a:rPr sz="2400" b="1">
                  <a:sym typeface="+mn-ea"/>
                </a:rPr>
                <a:t>事</a:t>
              </a:r>
              <a:r>
                <a:rPr lang="zh-CN" sz="2400" b="1">
                  <a:sym typeface="+mn-ea"/>
                </a:rPr>
                <a:t>不愿意说话</a:t>
              </a:r>
              <a:r>
                <a:rPr sz="2400" b="1">
                  <a:sym typeface="+mn-ea"/>
                </a:rPr>
                <a:t>，</a:t>
              </a:r>
              <a:r>
                <a:rPr lang="zh-CN" sz="2400" b="1">
                  <a:sym typeface="+mn-ea"/>
                </a:rPr>
                <a:t>也</a:t>
              </a:r>
              <a:r>
                <a:rPr sz="2400" b="1">
                  <a:sym typeface="+mn-ea"/>
                </a:rPr>
                <a:t>可能没有听到，没有影响到自己的情绪。而小李就感觉</a:t>
              </a:r>
              <a:r>
                <a:rPr lang="zh-CN" sz="2400" b="1">
                  <a:sym typeface="+mn-ea"/>
                </a:rPr>
                <a:t>小张</a:t>
              </a:r>
              <a:r>
                <a:rPr sz="2400" b="1">
                  <a:sym typeface="+mn-ea"/>
                </a:rPr>
                <a:t>这个人不怎么样，不尊重她们，为什么</a:t>
              </a:r>
              <a:r>
                <a:rPr lang="zh-CN" sz="2400" b="1">
                  <a:sym typeface="+mn-ea"/>
                </a:rPr>
                <a:t>我们热情打招呼，小张没有理我们？</a:t>
              </a:r>
              <a:r>
                <a:rPr sz="2400" b="1">
                  <a:sym typeface="+mn-ea"/>
                </a:rPr>
                <a:t>是不是</a:t>
              </a:r>
              <a:r>
                <a:rPr lang="zh-CN" sz="2400" b="1">
                  <a:sym typeface="+mn-ea"/>
                </a:rPr>
                <a:t>我曾经说过她不要大晚上打电话影响其他人休息</a:t>
              </a:r>
              <a:r>
                <a:rPr sz="2400" b="1">
                  <a:sym typeface="+mn-ea"/>
                </a:rPr>
                <a:t>，</a:t>
              </a:r>
              <a:r>
                <a:rPr lang="zh-CN" sz="2400" b="1">
                  <a:sym typeface="+mn-ea"/>
                </a:rPr>
                <a:t>小张就对</a:t>
              </a:r>
              <a:r>
                <a:rPr sz="2400" b="1">
                  <a:sym typeface="+mn-ea"/>
                </a:rPr>
                <a:t>我</a:t>
              </a:r>
              <a:r>
                <a:rPr lang="zh-CN" sz="2400" b="1">
                  <a:sym typeface="+mn-ea"/>
                </a:rPr>
                <a:t>有成见</a:t>
              </a:r>
              <a:r>
                <a:rPr sz="2400" b="1">
                  <a:sym typeface="+mn-ea"/>
                </a:rPr>
                <a:t>了？甚至想到自己应该</a:t>
              </a:r>
              <a:r>
                <a:rPr lang="zh-CN" sz="2400" b="1">
                  <a:sym typeface="+mn-ea"/>
                </a:rPr>
                <a:t>再也不要理她了</a:t>
              </a:r>
              <a:r>
                <a:rPr sz="2400" b="1">
                  <a:sym typeface="+mn-ea"/>
                </a:rPr>
                <a:t>？</a:t>
              </a:r>
              <a:endParaRPr lang="zh-CN" altLang="en-US" sz="2400" b="1"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395730" y="980132"/>
            <a:ext cx="9465945" cy="4950615"/>
            <a:chOff x="3360" y="2609"/>
            <a:chExt cx="12240" cy="6645"/>
          </a:xfrm>
        </p:grpSpPr>
        <p:grpSp>
          <p:nvGrpSpPr>
            <p:cNvPr id="4" name="组合 3"/>
            <p:cNvGrpSpPr/>
            <p:nvPr/>
          </p:nvGrpSpPr>
          <p:grpSpPr>
            <a:xfrm>
              <a:off x="8196" y="2625"/>
              <a:ext cx="4355" cy="6628"/>
              <a:chOff x="8196" y="2625"/>
              <a:chExt cx="4355" cy="6628"/>
            </a:xfrm>
          </p:grpSpPr>
          <p:sp>
            <p:nvSpPr>
              <p:cNvPr id="251906" name="AutoShape 2"/>
              <p:cNvSpPr/>
              <p:nvPr/>
            </p:nvSpPr>
            <p:spPr>
              <a:xfrm>
                <a:off x="8276" y="2625"/>
                <a:ext cx="4124" cy="1037"/>
              </a:xfrm>
              <a:prstGeom prst="bevel">
                <a:avLst>
                  <a:gd name="adj" fmla="val 13681"/>
                </a:avLst>
              </a:prstGeom>
              <a:solidFill>
                <a:schemeClr val="tx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1909" name="AutoShape 5"/>
              <p:cNvSpPr/>
              <p:nvPr/>
            </p:nvSpPr>
            <p:spPr>
              <a:xfrm>
                <a:off x="8197" y="3607"/>
                <a:ext cx="4265" cy="2238"/>
              </a:xfrm>
              <a:prstGeom prst="bevel">
                <a:avLst>
                  <a:gd name="adj" fmla="val 3606"/>
                </a:avLst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1911" name="AutoShape 7"/>
              <p:cNvSpPr/>
              <p:nvPr/>
            </p:nvSpPr>
            <p:spPr>
              <a:xfrm>
                <a:off x="8196" y="5845"/>
                <a:ext cx="4355" cy="3408"/>
              </a:xfrm>
              <a:prstGeom prst="bevel">
                <a:avLst>
                  <a:gd name="adj" fmla="val 4134"/>
                </a:avLst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1913" name="Rectangle 9"/>
              <p:cNvSpPr/>
              <p:nvPr/>
            </p:nvSpPr>
            <p:spPr>
              <a:xfrm>
                <a:off x="8424" y="3804"/>
                <a:ext cx="3839" cy="19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000" b="1">
                    <a:sym typeface="+mn-ea"/>
                  </a:rPr>
                  <a:t>      B1</a:t>
                </a:r>
                <a:r>
                  <a:rPr lang="zh-CN" altLang="en-US" sz="2000" b="1">
                    <a:sym typeface="+mn-ea"/>
                  </a:rPr>
                  <a:t>：</a:t>
                </a:r>
                <a:r>
                  <a:rPr lang="en-US" altLang="zh-CN" sz="2000" b="1">
                    <a:sym typeface="+mn-ea"/>
                  </a:rPr>
                  <a:t> </a:t>
                </a:r>
                <a:r>
                  <a:rPr lang="zh-CN" sz="2000" b="1">
                    <a:sym typeface="+mn-ea"/>
                  </a:rPr>
                  <a:t>可能小张有什么心事不愿意说话，也可能没有听到</a:t>
                </a:r>
                <a:endParaRPr lang="zh-CN" sz="2000" b="1"/>
              </a:p>
            </p:txBody>
          </p:sp>
          <p:sp>
            <p:nvSpPr>
              <p:cNvPr id="251915" name="Rectangle 11"/>
              <p:cNvSpPr/>
              <p:nvPr/>
            </p:nvSpPr>
            <p:spPr>
              <a:xfrm>
                <a:off x="8245" y="5939"/>
                <a:ext cx="4217" cy="32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sz="2000" b="1">
                    <a:sym typeface="+mn-ea"/>
                  </a:rPr>
                  <a:t>      B2</a:t>
                </a:r>
                <a:r>
                  <a:rPr lang="zh-CN" altLang="en-US" sz="2000" b="1">
                    <a:sym typeface="+mn-ea"/>
                  </a:rPr>
                  <a:t>：</a:t>
                </a:r>
                <a:r>
                  <a:rPr lang="en-US" sz="2000" b="1">
                    <a:sym typeface="+mn-ea"/>
                  </a:rPr>
                  <a:t> </a:t>
                </a:r>
                <a:r>
                  <a:rPr sz="2000" b="1">
                    <a:sym typeface="+mn-ea"/>
                  </a:rPr>
                  <a:t>是不是</a:t>
                </a:r>
                <a:r>
                  <a:rPr lang="zh-CN" sz="2000" b="1">
                    <a:sym typeface="+mn-ea"/>
                  </a:rPr>
                  <a:t>我曾经说过她不要大晚上打电话影响其他人休息</a:t>
                </a:r>
                <a:r>
                  <a:rPr sz="2000" b="1">
                    <a:sym typeface="+mn-ea"/>
                  </a:rPr>
                  <a:t>，</a:t>
                </a:r>
                <a:r>
                  <a:rPr lang="zh-CN" sz="2000" b="1">
                    <a:sym typeface="+mn-ea"/>
                  </a:rPr>
                  <a:t>小张就</a:t>
                </a:r>
                <a:r>
                  <a:rPr lang="zh-CN" sz="2000" b="1">
                    <a:solidFill>
                      <a:srgbClr val="C00000"/>
                    </a:solidFill>
                    <a:sym typeface="+mn-ea"/>
                  </a:rPr>
                  <a:t>对我有成见了</a:t>
                </a:r>
                <a:r>
                  <a:rPr sz="2000" b="1">
                    <a:sym typeface="+mn-ea"/>
                  </a:rPr>
                  <a:t>？甚至想到自己应该</a:t>
                </a:r>
                <a:r>
                  <a:rPr lang="zh-CN" sz="2000" b="1">
                    <a:solidFill>
                      <a:srgbClr val="C00000"/>
                    </a:solidFill>
                    <a:sym typeface="+mn-ea"/>
                  </a:rPr>
                  <a:t>再也不要理她了</a:t>
                </a:r>
                <a:r>
                  <a:rPr sz="2000">
                    <a:sym typeface="+mn-ea"/>
                  </a:rPr>
                  <a:t>？</a:t>
                </a:r>
                <a:endParaRPr lang="en-US" altLang="zh-CN" sz="2000" dirty="0">
                  <a:solidFill>
                    <a:srgbClr val="1C1C1C"/>
                  </a:solidFill>
                  <a:latin typeface="Arial" panose="020B0604020202020204" pitchFamily="34" charset="0"/>
                  <a:sym typeface="+mn-ea"/>
                </a:endParaRPr>
              </a:p>
            </p:txBody>
          </p:sp>
          <p:sp>
            <p:nvSpPr>
              <p:cNvPr id="251917" name="Text Box 13"/>
              <p:cNvSpPr txBox="1"/>
              <p:nvPr/>
            </p:nvSpPr>
            <p:spPr>
              <a:xfrm>
                <a:off x="8889" y="2882"/>
                <a:ext cx="2968" cy="4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zh-CN" alt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B（信念）</a:t>
                </a: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3380" y="3663"/>
              <a:ext cx="1635" cy="2782"/>
              <a:chOff x="3380" y="3663"/>
              <a:chExt cx="1635" cy="2782"/>
            </a:xfrm>
          </p:grpSpPr>
          <p:sp>
            <p:nvSpPr>
              <p:cNvPr id="251912" name="AutoShape 8"/>
              <p:cNvSpPr/>
              <p:nvPr/>
            </p:nvSpPr>
            <p:spPr>
              <a:xfrm>
                <a:off x="3380" y="3663"/>
                <a:ext cx="1635" cy="2782"/>
              </a:xfrm>
              <a:prstGeom prst="bevel">
                <a:avLst>
                  <a:gd name="adj" fmla="val 6676"/>
                </a:avLst>
              </a:prstGeom>
              <a:solidFill>
                <a:schemeClr val="tx1"/>
              </a:solidFill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31750"/>
              </a:effectLst>
            </p:spPr>
            <p:txBody>
              <a:bodyPr wrap="none" anchor="ctr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1918" name="Text Box 14"/>
              <p:cNvSpPr txBox="1"/>
              <p:nvPr/>
            </p:nvSpPr>
            <p:spPr>
              <a:xfrm>
                <a:off x="3438" y="4713"/>
                <a:ext cx="1512" cy="6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zh-CN" altLang="en-US" sz="2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</a:rPr>
                  <a:t>小王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360" y="6453"/>
              <a:ext cx="1635" cy="2797"/>
              <a:chOff x="3360" y="6453"/>
              <a:chExt cx="1635" cy="2797"/>
            </a:xfrm>
          </p:grpSpPr>
          <p:sp>
            <p:nvSpPr>
              <p:cNvPr id="251919" name="AutoShape 15"/>
              <p:cNvSpPr/>
              <p:nvPr/>
            </p:nvSpPr>
            <p:spPr>
              <a:xfrm>
                <a:off x="3360" y="6453"/>
                <a:ext cx="1635" cy="2797"/>
              </a:xfrm>
              <a:prstGeom prst="bevel">
                <a:avLst>
                  <a:gd name="adj" fmla="val 6676"/>
                </a:avLst>
              </a:prstGeom>
              <a:solidFill>
                <a:schemeClr val="tx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1920" name="Text Box 16"/>
              <p:cNvSpPr txBox="1"/>
              <p:nvPr/>
            </p:nvSpPr>
            <p:spPr>
              <a:xfrm>
                <a:off x="3438" y="7468"/>
                <a:ext cx="1512" cy="6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algn="ctr" eaLnBrk="0" hangingPunct="0"/>
                <a:r>
                  <a:rPr lang="zh-CN" altLang="en-US" sz="2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</a:rPr>
                  <a:t>小李</a:t>
                </a: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12400" y="2611"/>
              <a:ext cx="3200" cy="6643"/>
              <a:chOff x="12400" y="2611"/>
              <a:chExt cx="3200" cy="6643"/>
            </a:xfrm>
          </p:grpSpPr>
          <p:sp>
            <p:nvSpPr>
              <p:cNvPr id="251921" name="AutoShape 17"/>
              <p:cNvSpPr/>
              <p:nvPr/>
            </p:nvSpPr>
            <p:spPr>
              <a:xfrm>
                <a:off x="12463" y="5845"/>
                <a:ext cx="3119" cy="3409"/>
              </a:xfrm>
              <a:prstGeom prst="bevel">
                <a:avLst>
                  <a:gd name="adj" fmla="val 4134"/>
                </a:avLst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1922" name="Rectangle 18"/>
              <p:cNvSpPr/>
              <p:nvPr/>
            </p:nvSpPr>
            <p:spPr>
              <a:xfrm>
                <a:off x="12766" y="6446"/>
                <a:ext cx="2659" cy="19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000" b="1">
                    <a:sym typeface="+mn-ea"/>
                  </a:rPr>
                  <a:t>       C2</a:t>
                </a:r>
                <a:r>
                  <a:rPr lang="zh-CN" altLang="en-US" sz="2000" b="1">
                    <a:sym typeface="+mn-ea"/>
                  </a:rPr>
                  <a:t>：</a:t>
                </a:r>
                <a:r>
                  <a:rPr lang="zh-CN" sz="2000" b="1">
                    <a:sym typeface="+mn-ea"/>
                  </a:rPr>
                  <a:t>感觉小张这个人不怎么样，不尊重她们</a:t>
                </a:r>
                <a:endParaRPr lang="zh-CN" sz="2000" b="1"/>
              </a:p>
            </p:txBody>
          </p:sp>
          <p:sp>
            <p:nvSpPr>
              <p:cNvPr id="251923" name="AutoShape 19"/>
              <p:cNvSpPr/>
              <p:nvPr/>
            </p:nvSpPr>
            <p:spPr>
              <a:xfrm>
                <a:off x="12400" y="2611"/>
                <a:ext cx="3183" cy="1036"/>
              </a:xfrm>
              <a:prstGeom prst="bevel">
                <a:avLst>
                  <a:gd name="adj" fmla="val 13681"/>
                </a:avLst>
              </a:prstGeom>
              <a:solidFill>
                <a:schemeClr val="tx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1924" name="Text Box 20"/>
              <p:cNvSpPr txBox="1"/>
              <p:nvPr/>
            </p:nvSpPr>
            <p:spPr>
              <a:xfrm>
                <a:off x="12463" y="2882"/>
                <a:ext cx="2968" cy="4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zh-CN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C(情绪及行为）</a:t>
                </a:r>
                <a:endParaRPr lang="zh-CN" altLang="zh-CN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1925" name="AutoShape 21"/>
              <p:cNvSpPr/>
              <p:nvPr/>
            </p:nvSpPr>
            <p:spPr>
              <a:xfrm>
                <a:off x="12462" y="3607"/>
                <a:ext cx="3138" cy="2237"/>
              </a:xfrm>
              <a:prstGeom prst="bevel">
                <a:avLst>
                  <a:gd name="adj" fmla="val 3606"/>
                </a:avLst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1926" name="Rectangle 22"/>
              <p:cNvSpPr/>
              <p:nvPr/>
            </p:nvSpPr>
            <p:spPr>
              <a:xfrm>
                <a:off x="12551" y="3734"/>
                <a:ext cx="2872" cy="19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000" b="1">
                    <a:sym typeface="+mn-ea"/>
                  </a:rPr>
                  <a:t>      C1</a:t>
                </a:r>
                <a:r>
                  <a:rPr lang="zh-CN" altLang="en-US" sz="2000" b="1">
                    <a:sym typeface="+mn-ea"/>
                  </a:rPr>
                  <a:t>：</a:t>
                </a:r>
                <a:r>
                  <a:rPr lang="en-US" altLang="zh-CN" sz="2000" b="1">
                    <a:sym typeface="+mn-ea"/>
                  </a:rPr>
                  <a:t> </a:t>
                </a:r>
                <a:r>
                  <a:rPr lang="zh-CN" sz="2000" b="1">
                    <a:sym typeface="+mn-ea"/>
                  </a:rPr>
                  <a:t>认为很正常，没有影响到自己的情绪</a:t>
                </a:r>
                <a:endParaRPr lang="zh-CN" sz="2000" b="1"/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4975" y="2609"/>
              <a:ext cx="3270" cy="6642"/>
              <a:chOff x="4975" y="2609"/>
              <a:chExt cx="3270" cy="6642"/>
            </a:xfrm>
          </p:grpSpPr>
          <p:sp>
            <p:nvSpPr>
              <p:cNvPr id="251908" name="AutoShape 4"/>
              <p:cNvSpPr/>
              <p:nvPr/>
            </p:nvSpPr>
            <p:spPr>
              <a:xfrm>
                <a:off x="5005" y="2609"/>
                <a:ext cx="3240" cy="1018"/>
              </a:xfrm>
              <a:prstGeom prst="bevel">
                <a:avLst>
                  <a:gd name="adj" fmla="val 13681"/>
                </a:avLst>
              </a:prstGeom>
              <a:solidFill>
                <a:schemeClr val="tx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1916" name="Text Box 12"/>
              <p:cNvSpPr txBox="1"/>
              <p:nvPr/>
            </p:nvSpPr>
            <p:spPr>
              <a:xfrm>
                <a:off x="5229" y="2820"/>
                <a:ext cx="2968" cy="618"/>
              </a:xfrm>
              <a:prstGeom prst="rect">
                <a:avLst/>
              </a:prstGeom>
              <a:noFill/>
              <a:ln w="9525">
                <a:noFill/>
              </a:ln>
              <a:effectLst>
                <a:softEdge rad="12700"/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24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A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（刺激事件）</a:t>
                </a:r>
              </a:p>
            </p:txBody>
          </p:sp>
          <p:sp>
            <p:nvSpPr>
              <p:cNvPr id="251927" name="AutoShape 23"/>
              <p:cNvSpPr/>
              <p:nvPr/>
            </p:nvSpPr>
            <p:spPr>
              <a:xfrm>
                <a:off x="4975" y="3600"/>
                <a:ext cx="3221" cy="5651"/>
              </a:xfrm>
              <a:prstGeom prst="bevel">
                <a:avLst>
                  <a:gd name="adj" fmla="val 4134"/>
                </a:avLst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1928" name="Rectangle 24"/>
              <p:cNvSpPr/>
              <p:nvPr/>
            </p:nvSpPr>
            <p:spPr>
              <a:xfrm>
                <a:off x="5044" y="5331"/>
                <a:ext cx="3085" cy="26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000" b="1">
                    <a:sym typeface="+mn-ea"/>
                  </a:rPr>
                  <a:t>       </a:t>
                </a:r>
                <a:r>
                  <a:rPr lang="zh-CN" altLang="en-US" sz="2000" b="1">
                    <a:sym typeface="+mn-ea"/>
                  </a:rPr>
                  <a:t>他们都同时</a:t>
                </a:r>
                <a:r>
                  <a:rPr lang="zh-CN" sz="2000" b="1">
                    <a:sym typeface="+mn-ea"/>
                  </a:rPr>
                  <a:t>和小张打招呼，可是小张没有怎么理她们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179560" y="2028190"/>
            <a:ext cx="2030730" cy="3399155"/>
            <a:chOff x="2776" y="3525"/>
            <a:chExt cx="2731" cy="5042"/>
          </a:xfrm>
        </p:grpSpPr>
        <p:grpSp>
          <p:nvGrpSpPr>
            <p:cNvPr id="2" name="组合 1"/>
            <p:cNvGrpSpPr/>
            <p:nvPr/>
          </p:nvGrpSpPr>
          <p:grpSpPr>
            <a:xfrm>
              <a:off x="2776" y="3580"/>
              <a:ext cx="2731" cy="4987"/>
              <a:chOff x="3627" y="4387"/>
              <a:chExt cx="2731" cy="4987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3627" y="4387"/>
                <a:ext cx="2731" cy="4987"/>
                <a:chOff x="4611" y="4894"/>
                <a:chExt cx="2380" cy="4480"/>
              </a:xfrm>
            </p:grpSpPr>
            <p:sp>
              <p:nvSpPr>
                <p:cNvPr id="12" name="泪滴形 11"/>
                <p:cNvSpPr/>
                <p:nvPr/>
              </p:nvSpPr>
              <p:spPr>
                <a:xfrm rot="7980000">
                  <a:off x="4588" y="4916"/>
                  <a:ext cx="2425" cy="2380"/>
                </a:xfrm>
                <a:prstGeom prst="teardrop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圆柱形 15"/>
                <p:cNvSpPr/>
                <p:nvPr/>
              </p:nvSpPr>
              <p:spPr>
                <a:xfrm>
                  <a:off x="4956" y="8435"/>
                  <a:ext cx="1867" cy="939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600" b="1">
                      <a:latin typeface="+mj-ea"/>
                      <a:ea typeface="+mj-ea"/>
                    </a:rPr>
                    <a:t>不合理信念</a:t>
                  </a:r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 flipH="1">
                  <a:off x="5871" y="7734"/>
                  <a:ext cx="4" cy="77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文本框 32"/>
              <p:cNvSpPr txBox="1"/>
              <p:nvPr/>
            </p:nvSpPr>
            <p:spPr>
              <a:xfrm>
                <a:off x="3787" y="4799"/>
                <a:ext cx="2241" cy="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2800" b="1">
                  <a:solidFill>
                    <a:schemeClr val="bg1"/>
                  </a:solidFill>
                  <a:latin typeface="华文彩云" panose="02010800040101010101" charset="-122"/>
                  <a:ea typeface="华文彩云" panose="02010800040101010101" charset="-122"/>
                </a:endParaRPr>
              </a:p>
              <a:p>
                <a:pPr algn="ctr"/>
                <a:r>
                  <a:rPr lang="zh-CN" altLang="en-US" sz="2800" b="1">
                    <a:solidFill>
                      <a:schemeClr val="bg1"/>
                    </a:solidFill>
                    <a:latin typeface="华文彩云" panose="02010800040101010101" charset="-122"/>
                    <a:ea typeface="华文彩云" panose="02010800040101010101" charset="-122"/>
                  </a:rPr>
                  <a:t>糟糕</a:t>
                </a:r>
              </a:p>
              <a:p>
                <a:pPr algn="ctr"/>
                <a:r>
                  <a:rPr lang="zh-CN" altLang="en-US" sz="2800" b="1">
                    <a:solidFill>
                      <a:schemeClr val="bg1"/>
                    </a:solidFill>
                    <a:latin typeface="华文彩云" panose="02010800040101010101" charset="-122"/>
                    <a:ea typeface="华文彩云" panose="02010800040101010101" charset="-122"/>
                  </a:rPr>
                  <a:t>至极</a:t>
                </a:r>
              </a:p>
            </p:txBody>
          </p:sp>
        </p:grpSp>
        <p:sp>
          <p:nvSpPr>
            <p:cNvPr id="45" name="起重机"/>
            <p:cNvSpPr/>
            <p:nvPr/>
          </p:nvSpPr>
          <p:spPr bwMode="auto">
            <a:xfrm>
              <a:off x="3118" y="3525"/>
              <a:ext cx="848" cy="1089"/>
            </a:xfrm>
            <a:custGeom>
              <a:avLst/>
              <a:gdLst>
                <a:gd name="T0" fmla="*/ 1391139 w 4254"/>
                <a:gd name="T1" fmla="*/ 144776 h 2969"/>
                <a:gd name="T2" fmla="*/ 1364476 w 4254"/>
                <a:gd name="T3" fmla="*/ 0 h 2969"/>
                <a:gd name="T4" fmla="*/ 501944 w 4254"/>
                <a:gd name="T5" fmla="*/ 622705 h 2969"/>
                <a:gd name="T6" fmla="*/ 0 w 4254"/>
                <a:gd name="T7" fmla="*/ 1256840 h 2969"/>
                <a:gd name="T8" fmla="*/ 717366 w 4254"/>
                <a:gd name="T9" fmla="*/ 622705 h 2969"/>
                <a:gd name="T10" fmla="*/ 1335697 w 4254"/>
                <a:gd name="T11" fmla="*/ 496979 h 2969"/>
                <a:gd name="T12" fmla="*/ 1495252 w 4254"/>
                <a:gd name="T13" fmla="*/ 496979 h 2969"/>
                <a:gd name="T14" fmla="*/ 422378 w 4254"/>
                <a:gd name="T15" fmla="*/ 679853 h 2969"/>
                <a:gd name="T16" fmla="*/ 2116 w 4254"/>
                <a:gd name="T17" fmla="*/ 710756 h 2969"/>
                <a:gd name="T18" fmla="*/ 33435 w 4254"/>
                <a:gd name="T19" fmla="*/ 380566 h 2969"/>
                <a:gd name="T20" fmla="*/ 360587 w 4254"/>
                <a:gd name="T21" fmla="*/ 648951 h 2969"/>
                <a:gd name="T22" fmla="*/ 360587 w 4254"/>
                <a:gd name="T23" fmla="*/ 546084 h 2969"/>
                <a:gd name="T24" fmla="*/ 86761 w 4254"/>
                <a:gd name="T25" fmla="*/ 442794 h 2969"/>
                <a:gd name="T26" fmla="*/ 64330 w 4254"/>
                <a:gd name="T27" fmla="*/ 442794 h 2969"/>
                <a:gd name="T28" fmla="*/ 155747 w 4254"/>
                <a:gd name="T29" fmla="*/ 442794 h 2969"/>
                <a:gd name="T30" fmla="*/ 188335 w 4254"/>
                <a:gd name="T31" fmla="*/ 442794 h 2969"/>
                <a:gd name="T32" fmla="*/ 64330 w 4254"/>
                <a:gd name="T33" fmla="*/ 581643 h 2969"/>
                <a:gd name="T34" fmla="*/ 391483 w 4254"/>
                <a:gd name="T35" fmla="*/ 761131 h 2969"/>
                <a:gd name="T36" fmla="*/ 422378 w 4254"/>
                <a:gd name="T37" fmla="*/ 1091321 h 2969"/>
                <a:gd name="T38" fmla="*/ 2116 w 4254"/>
                <a:gd name="T39" fmla="*/ 1060419 h 2969"/>
                <a:gd name="T40" fmla="*/ 391483 w 4254"/>
                <a:gd name="T41" fmla="*/ 761131 h 2969"/>
                <a:gd name="T42" fmla="*/ 325883 w 4254"/>
                <a:gd name="T43" fmla="*/ 1029093 h 2969"/>
                <a:gd name="T44" fmla="*/ 325883 w 4254"/>
                <a:gd name="T45" fmla="*/ 822936 h 2969"/>
                <a:gd name="T46" fmla="*/ 155323 w 4254"/>
                <a:gd name="T47" fmla="*/ 1029093 h 2969"/>
                <a:gd name="T48" fmla="*/ 86761 w 4254"/>
                <a:gd name="T49" fmla="*/ 822936 h 2969"/>
                <a:gd name="T50" fmla="*/ 224309 w 4254"/>
                <a:gd name="T51" fmla="*/ 1029093 h 2969"/>
                <a:gd name="T52" fmla="*/ 224732 w 4254"/>
                <a:gd name="T53" fmla="*/ 822936 h 2969"/>
                <a:gd name="T54" fmla="*/ 86761 w 4254"/>
                <a:gd name="T55" fmla="*/ 1029093 h 2969"/>
                <a:gd name="T56" fmla="*/ 1288295 w 4254"/>
                <a:gd name="T57" fmla="*/ 761131 h 2969"/>
                <a:gd name="T58" fmla="*/ 1257400 w 4254"/>
                <a:gd name="T59" fmla="*/ 1091321 h 2969"/>
                <a:gd name="T60" fmla="*/ 868033 w 4254"/>
                <a:gd name="T61" fmla="*/ 792034 h 2969"/>
                <a:gd name="T62" fmla="*/ 1159212 w 4254"/>
                <a:gd name="T63" fmla="*/ 822936 h 2969"/>
                <a:gd name="T64" fmla="*/ 1123238 w 4254"/>
                <a:gd name="T65" fmla="*/ 822936 h 2969"/>
                <a:gd name="T66" fmla="*/ 1226505 w 4254"/>
                <a:gd name="T67" fmla="*/ 822936 h 2969"/>
                <a:gd name="T68" fmla="*/ 985267 w 4254"/>
                <a:gd name="T69" fmla="*/ 1029093 h 2969"/>
                <a:gd name="T70" fmla="*/ 1053829 w 4254"/>
                <a:gd name="T71" fmla="*/ 1029093 h 2969"/>
                <a:gd name="T72" fmla="*/ 1053829 w 4254"/>
                <a:gd name="T73" fmla="*/ 1029093 h 2969"/>
                <a:gd name="T74" fmla="*/ 1159212 w 4254"/>
                <a:gd name="T75" fmla="*/ 1029093 h 2969"/>
                <a:gd name="T76" fmla="*/ 930247 w 4254"/>
                <a:gd name="T77" fmla="*/ 1029093 h 2969"/>
                <a:gd name="T78" fmla="*/ 1799551 w 4254"/>
                <a:gd name="T79" fmla="*/ 792034 h 2969"/>
                <a:gd name="T80" fmla="*/ 1410184 w 4254"/>
                <a:gd name="T81" fmla="*/ 1091321 h 2969"/>
                <a:gd name="T82" fmla="*/ 1379289 w 4254"/>
                <a:gd name="T83" fmla="*/ 761131 h 2969"/>
                <a:gd name="T84" fmla="*/ 1737337 w 4254"/>
                <a:gd name="T85" fmla="*/ 1024013 h 2969"/>
                <a:gd name="T86" fmla="*/ 1670467 w 4254"/>
                <a:gd name="T87" fmla="*/ 822936 h 2969"/>
                <a:gd name="T88" fmla="*/ 1737337 w 4254"/>
                <a:gd name="T89" fmla="*/ 926650 h 2969"/>
                <a:gd name="T90" fmla="*/ 1441079 w 4254"/>
                <a:gd name="T91" fmla="*/ 864421 h 2969"/>
                <a:gd name="T92" fmla="*/ 1496099 w 4254"/>
                <a:gd name="T93" fmla="*/ 822936 h 2969"/>
                <a:gd name="T94" fmla="*/ 1634070 w 4254"/>
                <a:gd name="T95" fmla="*/ 1029093 h 2969"/>
                <a:gd name="T96" fmla="*/ 1634070 w 4254"/>
                <a:gd name="T97" fmla="*/ 1029093 h 2969"/>
                <a:gd name="T98" fmla="*/ 1441079 w 4254"/>
                <a:gd name="T99" fmla="*/ 962209 h 2969"/>
                <a:gd name="T100" fmla="*/ 1087687 w 4254"/>
                <a:gd name="T101" fmla="*/ 251876 h 2969"/>
                <a:gd name="T102" fmla="*/ 963259 w 4254"/>
                <a:gd name="T103" fmla="*/ 325111 h 2969"/>
                <a:gd name="T104" fmla="*/ 838408 w 4254"/>
                <a:gd name="T105" fmla="*/ 368713 h 2969"/>
                <a:gd name="T106" fmla="*/ 770692 w 4254"/>
                <a:gd name="T107" fmla="*/ 356013 h 2969"/>
                <a:gd name="T108" fmla="*/ 877768 w 4254"/>
                <a:gd name="T109" fmla="*/ 316221 h 2969"/>
                <a:gd name="T110" fmla="*/ 1001772 w 4254"/>
                <a:gd name="T111" fmla="*/ 248066 h 2969"/>
                <a:gd name="T112" fmla="*/ 1156249 w 4254"/>
                <a:gd name="T113" fmla="*/ 184145 h 2969"/>
                <a:gd name="T114" fmla="*/ 1184605 w 4254"/>
                <a:gd name="T115" fmla="*/ 159592 h 2969"/>
                <a:gd name="T116" fmla="*/ 1325116 w 4254"/>
                <a:gd name="T117" fmla="*/ 97364 h 29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254" h="2969">
                  <a:moveTo>
                    <a:pt x="3533" y="1174"/>
                  </a:moveTo>
                  <a:cubicBezTo>
                    <a:pt x="3237" y="1174"/>
                    <a:pt x="3237" y="1174"/>
                    <a:pt x="3237" y="1174"/>
                  </a:cubicBezTo>
                  <a:cubicBezTo>
                    <a:pt x="3237" y="374"/>
                    <a:pt x="3237" y="374"/>
                    <a:pt x="3237" y="374"/>
                  </a:cubicBezTo>
                  <a:cubicBezTo>
                    <a:pt x="3287" y="342"/>
                    <a:pt x="3287" y="342"/>
                    <a:pt x="3287" y="342"/>
                  </a:cubicBezTo>
                  <a:cubicBezTo>
                    <a:pt x="3348" y="303"/>
                    <a:pt x="3348" y="303"/>
                    <a:pt x="3348" y="303"/>
                  </a:cubicBezTo>
                  <a:cubicBezTo>
                    <a:pt x="3321" y="237"/>
                    <a:pt x="3321" y="237"/>
                    <a:pt x="3321" y="237"/>
                  </a:cubicBezTo>
                  <a:cubicBezTo>
                    <a:pt x="3258" y="82"/>
                    <a:pt x="3258" y="82"/>
                    <a:pt x="3258" y="82"/>
                  </a:cubicBezTo>
                  <a:cubicBezTo>
                    <a:pt x="3224" y="0"/>
                    <a:pt x="3224" y="0"/>
                    <a:pt x="3224" y="0"/>
                  </a:cubicBezTo>
                  <a:cubicBezTo>
                    <a:pt x="3143" y="36"/>
                    <a:pt x="3143" y="36"/>
                    <a:pt x="3143" y="36"/>
                  </a:cubicBezTo>
                  <a:cubicBezTo>
                    <a:pt x="1402" y="807"/>
                    <a:pt x="1402" y="807"/>
                    <a:pt x="1402" y="807"/>
                  </a:cubicBezTo>
                  <a:cubicBezTo>
                    <a:pt x="1186" y="807"/>
                    <a:pt x="1186" y="807"/>
                    <a:pt x="1186" y="807"/>
                  </a:cubicBezTo>
                  <a:cubicBezTo>
                    <a:pt x="1186" y="1471"/>
                    <a:pt x="1186" y="1471"/>
                    <a:pt x="1186" y="1471"/>
                  </a:cubicBezTo>
                  <a:cubicBezTo>
                    <a:pt x="1301" y="1471"/>
                    <a:pt x="1301" y="1471"/>
                    <a:pt x="1301" y="1471"/>
                  </a:cubicBezTo>
                  <a:cubicBezTo>
                    <a:pt x="1301" y="2697"/>
                    <a:pt x="1301" y="2697"/>
                    <a:pt x="1301" y="2697"/>
                  </a:cubicBezTo>
                  <a:cubicBezTo>
                    <a:pt x="0" y="2697"/>
                    <a:pt x="0" y="2697"/>
                    <a:pt x="0" y="2697"/>
                  </a:cubicBezTo>
                  <a:cubicBezTo>
                    <a:pt x="0" y="2969"/>
                    <a:pt x="0" y="2969"/>
                    <a:pt x="0" y="2969"/>
                  </a:cubicBezTo>
                  <a:cubicBezTo>
                    <a:pt x="4254" y="2969"/>
                    <a:pt x="4254" y="2969"/>
                    <a:pt x="4254" y="2969"/>
                  </a:cubicBezTo>
                  <a:cubicBezTo>
                    <a:pt x="4254" y="2697"/>
                    <a:pt x="4254" y="2697"/>
                    <a:pt x="4254" y="2697"/>
                  </a:cubicBezTo>
                  <a:cubicBezTo>
                    <a:pt x="1695" y="2697"/>
                    <a:pt x="1695" y="2697"/>
                    <a:pt x="1695" y="2697"/>
                  </a:cubicBezTo>
                  <a:cubicBezTo>
                    <a:pt x="1695" y="1471"/>
                    <a:pt x="1695" y="1471"/>
                    <a:pt x="1695" y="1471"/>
                  </a:cubicBezTo>
                  <a:cubicBezTo>
                    <a:pt x="1821" y="1471"/>
                    <a:pt x="1821" y="1471"/>
                    <a:pt x="1821" y="1471"/>
                  </a:cubicBezTo>
                  <a:cubicBezTo>
                    <a:pt x="1821" y="1278"/>
                    <a:pt x="1821" y="1278"/>
                    <a:pt x="1821" y="1278"/>
                  </a:cubicBezTo>
                  <a:cubicBezTo>
                    <a:pt x="3156" y="426"/>
                    <a:pt x="3156" y="426"/>
                    <a:pt x="3156" y="426"/>
                  </a:cubicBezTo>
                  <a:cubicBezTo>
                    <a:pt x="3156" y="1174"/>
                    <a:pt x="3156" y="1174"/>
                    <a:pt x="3156" y="1174"/>
                  </a:cubicBezTo>
                  <a:cubicBezTo>
                    <a:pt x="2855" y="1174"/>
                    <a:pt x="2855" y="1174"/>
                    <a:pt x="2855" y="1174"/>
                  </a:cubicBezTo>
                  <a:cubicBezTo>
                    <a:pt x="2855" y="1662"/>
                    <a:pt x="2855" y="1662"/>
                    <a:pt x="2855" y="1662"/>
                  </a:cubicBezTo>
                  <a:cubicBezTo>
                    <a:pt x="3533" y="1662"/>
                    <a:pt x="3533" y="1662"/>
                    <a:pt x="3533" y="1662"/>
                  </a:cubicBezTo>
                  <a:cubicBezTo>
                    <a:pt x="3533" y="1174"/>
                    <a:pt x="3533" y="1174"/>
                    <a:pt x="3533" y="1174"/>
                  </a:cubicBezTo>
                  <a:close/>
                  <a:moveTo>
                    <a:pt x="925" y="899"/>
                  </a:moveTo>
                  <a:cubicBezTo>
                    <a:pt x="998" y="899"/>
                    <a:pt x="998" y="899"/>
                    <a:pt x="998" y="899"/>
                  </a:cubicBezTo>
                  <a:cubicBezTo>
                    <a:pt x="998" y="972"/>
                    <a:pt x="998" y="972"/>
                    <a:pt x="998" y="972"/>
                  </a:cubicBezTo>
                  <a:cubicBezTo>
                    <a:pt x="998" y="1606"/>
                    <a:pt x="998" y="1606"/>
                    <a:pt x="998" y="1606"/>
                  </a:cubicBezTo>
                  <a:cubicBezTo>
                    <a:pt x="998" y="1679"/>
                    <a:pt x="998" y="1679"/>
                    <a:pt x="998" y="1679"/>
                  </a:cubicBezTo>
                  <a:cubicBezTo>
                    <a:pt x="925" y="1679"/>
                    <a:pt x="925" y="1679"/>
                    <a:pt x="925" y="1679"/>
                  </a:cubicBezTo>
                  <a:cubicBezTo>
                    <a:pt x="79" y="1679"/>
                    <a:pt x="79" y="1679"/>
                    <a:pt x="79" y="1679"/>
                  </a:cubicBezTo>
                  <a:cubicBezTo>
                    <a:pt x="5" y="1679"/>
                    <a:pt x="5" y="1679"/>
                    <a:pt x="5" y="1679"/>
                  </a:cubicBezTo>
                  <a:cubicBezTo>
                    <a:pt x="5" y="1606"/>
                    <a:pt x="5" y="1606"/>
                    <a:pt x="5" y="1606"/>
                  </a:cubicBezTo>
                  <a:cubicBezTo>
                    <a:pt x="5" y="972"/>
                    <a:pt x="5" y="972"/>
                    <a:pt x="5" y="972"/>
                  </a:cubicBezTo>
                  <a:cubicBezTo>
                    <a:pt x="5" y="899"/>
                    <a:pt x="5" y="899"/>
                    <a:pt x="5" y="899"/>
                  </a:cubicBezTo>
                  <a:cubicBezTo>
                    <a:pt x="79" y="899"/>
                    <a:pt x="79" y="899"/>
                    <a:pt x="79" y="899"/>
                  </a:cubicBezTo>
                  <a:cubicBezTo>
                    <a:pt x="925" y="899"/>
                    <a:pt x="925" y="899"/>
                    <a:pt x="925" y="899"/>
                  </a:cubicBezTo>
                  <a:close/>
                  <a:moveTo>
                    <a:pt x="693" y="1046"/>
                  </a:moveTo>
                  <a:cubicBezTo>
                    <a:pt x="852" y="1521"/>
                    <a:pt x="852" y="1521"/>
                    <a:pt x="852" y="1521"/>
                  </a:cubicBezTo>
                  <a:cubicBezTo>
                    <a:pt x="852" y="1533"/>
                    <a:pt x="852" y="1533"/>
                    <a:pt x="852" y="1533"/>
                  </a:cubicBezTo>
                  <a:cubicBezTo>
                    <a:pt x="770" y="1533"/>
                    <a:pt x="770" y="1533"/>
                    <a:pt x="770" y="1533"/>
                  </a:cubicBezTo>
                  <a:cubicBezTo>
                    <a:pt x="608" y="1046"/>
                    <a:pt x="608" y="1046"/>
                    <a:pt x="608" y="1046"/>
                  </a:cubicBezTo>
                  <a:cubicBezTo>
                    <a:pt x="693" y="1046"/>
                    <a:pt x="693" y="1046"/>
                    <a:pt x="693" y="1046"/>
                  </a:cubicBezTo>
                  <a:close/>
                  <a:moveTo>
                    <a:pt x="852" y="1290"/>
                  </a:moveTo>
                  <a:cubicBezTo>
                    <a:pt x="770" y="1046"/>
                    <a:pt x="770" y="1046"/>
                    <a:pt x="770" y="1046"/>
                  </a:cubicBezTo>
                  <a:cubicBezTo>
                    <a:pt x="852" y="1046"/>
                    <a:pt x="852" y="1046"/>
                    <a:pt x="852" y="1046"/>
                  </a:cubicBezTo>
                  <a:cubicBezTo>
                    <a:pt x="852" y="1290"/>
                    <a:pt x="852" y="1290"/>
                    <a:pt x="852" y="1290"/>
                  </a:cubicBezTo>
                  <a:close/>
                  <a:moveTo>
                    <a:pt x="205" y="1046"/>
                  </a:moveTo>
                  <a:cubicBezTo>
                    <a:pt x="367" y="1533"/>
                    <a:pt x="367" y="1533"/>
                    <a:pt x="367" y="1533"/>
                  </a:cubicBezTo>
                  <a:cubicBezTo>
                    <a:pt x="281" y="1533"/>
                    <a:pt x="281" y="1533"/>
                    <a:pt x="281" y="1533"/>
                  </a:cubicBezTo>
                  <a:cubicBezTo>
                    <a:pt x="152" y="1143"/>
                    <a:pt x="152" y="1143"/>
                    <a:pt x="152" y="1143"/>
                  </a:cubicBezTo>
                  <a:cubicBezTo>
                    <a:pt x="152" y="1046"/>
                    <a:pt x="152" y="1046"/>
                    <a:pt x="152" y="1046"/>
                  </a:cubicBezTo>
                  <a:cubicBezTo>
                    <a:pt x="205" y="1046"/>
                    <a:pt x="205" y="1046"/>
                    <a:pt x="205" y="1046"/>
                  </a:cubicBezTo>
                  <a:close/>
                  <a:moveTo>
                    <a:pt x="444" y="1533"/>
                  </a:moveTo>
                  <a:cubicBezTo>
                    <a:pt x="282" y="1046"/>
                    <a:pt x="282" y="1046"/>
                    <a:pt x="282" y="1046"/>
                  </a:cubicBezTo>
                  <a:cubicBezTo>
                    <a:pt x="368" y="1046"/>
                    <a:pt x="368" y="1046"/>
                    <a:pt x="368" y="1046"/>
                  </a:cubicBezTo>
                  <a:cubicBezTo>
                    <a:pt x="530" y="1533"/>
                    <a:pt x="530" y="1533"/>
                    <a:pt x="530" y="1533"/>
                  </a:cubicBezTo>
                  <a:cubicBezTo>
                    <a:pt x="444" y="1533"/>
                    <a:pt x="444" y="1533"/>
                    <a:pt x="444" y="1533"/>
                  </a:cubicBezTo>
                  <a:close/>
                  <a:moveTo>
                    <a:pt x="607" y="1533"/>
                  </a:moveTo>
                  <a:cubicBezTo>
                    <a:pt x="445" y="1046"/>
                    <a:pt x="445" y="1046"/>
                    <a:pt x="445" y="1046"/>
                  </a:cubicBezTo>
                  <a:cubicBezTo>
                    <a:pt x="531" y="1046"/>
                    <a:pt x="531" y="1046"/>
                    <a:pt x="531" y="1046"/>
                  </a:cubicBezTo>
                  <a:cubicBezTo>
                    <a:pt x="693" y="1533"/>
                    <a:pt x="693" y="1533"/>
                    <a:pt x="693" y="1533"/>
                  </a:cubicBezTo>
                  <a:cubicBezTo>
                    <a:pt x="607" y="1533"/>
                    <a:pt x="607" y="1533"/>
                    <a:pt x="607" y="1533"/>
                  </a:cubicBezTo>
                  <a:close/>
                  <a:moveTo>
                    <a:pt x="152" y="1374"/>
                  </a:moveTo>
                  <a:cubicBezTo>
                    <a:pt x="205" y="1533"/>
                    <a:pt x="205" y="1533"/>
                    <a:pt x="205" y="1533"/>
                  </a:cubicBezTo>
                  <a:cubicBezTo>
                    <a:pt x="152" y="1533"/>
                    <a:pt x="152" y="1533"/>
                    <a:pt x="152" y="1533"/>
                  </a:cubicBezTo>
                  <a:cubicBezTo>
                    <a:pt x="152" y="1374"/>
                    <a:pt x="152" y="1374"/>
                    <a:pt x="152" y="1374"/>
                  </a:cubicBezTo>
                  <a:close/>
                  <a:moveTo>
                    <a:pt x="925" y="1798"/>
                  </a:moveTo>
                  <a:cubicBezTo>
                    <a:pt x="998" y="1798"/>
                    <a:pt x="998" y="1798"/>
                    <a:pt x="998" y="1798"/>
                  </a:cubicBezTo>
                  <a:cubicBezTo>
                    <a:pt x="998" y="1871"/>
                    <a:pt x="998" y="1871"/>
                    <a:pt x="998" y="1871"/>
                  </a:cubicBezTo>
                  <a:cubicBezTo>
                    <a:pt x="998" y="2505"/>
                    <a:pt x="998" y="2505"/>
                    <a:pt x="998" y="2505"/>
                  </a:cubicBezTo>
                  <a:cubicBezTo>
                    <a:pt x="998" y="2578"/>
                    <a:pt x="998" y="2578"/>
                    <a:pt x="998" y="2578"/>
                  </a:cubicBezTo>
                  <a:cubicBezTo>
                    <a:pt x="925" y="2578"/>
                    <a:pt x="925" y="2578"/>
                    <a:pt x="925" y="2578"/>
                  </a:cubicBezTo>
                  <a:cubicBezTo>
                    <a:pt x="79" y="2578"/>
                    <a:pt x="79" y="2578"/>
                    <a:pt x="79" y="2578"/>
                  </a:cubicBezTo>
                  <a:cubicBezTo>
                    <a:pt x="5" y="2578"/>
                    <a:pt x="5" y="2578"/>
                    <a:pt x="5" y="2578"/>
                  </a:cubicBezTo>
                  <a:cubicBezTo>
                    <a:pt x="5" y="2505"/>
                    <a:pt x="5" y="2505"/>
                    <a:pt x="5" y="2505"/>
                  </a:cubicBezTo>
                  <a:cubicBezTo>
                    <a:pt x="5" y="1871"/>
                    <a:pt x="5" y="1871"/>
                    <a:pt x="5" y="1871"/>
                  </a:cubicBezTo>
                  <a:cubicBezTo>
                    <a:pt x="5" y="1798"/>
                    <a:pt x="5" y="1798"/>
                    <a:pt x="5" y="1798"/>
                  </a:cubicBezTo>
                  <a:cubicBezTo>
                    <a:pt x="79" y="1798"/>
                    <a:pt x="79" y="1798"/>
                    <a:pt x="79" y="1798"/>
                  </a:cubicBezTo>
                  <a:cubicBezTo>
                    <a:pt x="925" y="1798"/>
                    <a:pt x="925" y="1798"/>
                    <a:pt x="925" y="1798"/>
                  </a:cubicBezTo>
                  <a:close/>
                  <a:moveTo>
                    <a:pt x="693" y="1944"/>
                  </a:moveTo>
                  <a:cubicBezTo>
                    <a:pt x="852" y="2419"/>
                    <a:pt x="852" y="2419"/>
                    <a:pt x="852" y="2419"/>
                  </a:cubicBezTo>
                  <a:cubicBezTo>
                    <a:pt x="852" y="2431"/>
                    <a:pt x="852" y="2431"/>
                    <a:pt x="852" y="2431"/>
                  </a:cubicBezTo>
                  <a:cubicBezTo>
                    <a:pt x="770" y="2431"/>
                    <a:pt x="770" y="2431"/>
                    <a:pt x="770" y="2431"/>
                  </a:cubicBezTo>
                  <a:cubicBezTo>
                    <a:pt x="608" y="1944"/>
                    <a:pt x="608" y="1944"/>
                    <a:pt x="608" y="1944"/>
                  </a:cubicBezTo>
                  <a:cubicBezTo>
                    <a:pt x="693" y="1944"/>
                    <a:pt x="693" y="1944"/>
                    <a:pt x="693" y="1944"/>
                  </a:cubicBezTo>
                  <a:close/>
                  <a:moveTo>
                    <a:pt x="852" y="2189"/>
                  </a:moveTo>
                  <a:cubicBezTo>
                    <a:pt x="770" y="1944"/>
                    <a:pt x="770" y="1944"/>
                    <a:pt x="770" y="1944"/>
                  </a:cubicBezTo>
                  <a:cubicBezTo>
                    <a:pt x="852" y="1944"/>
                    <a:pt x="852" y="1944"/>
                    <a:pt x="852" y="1944"/>
                  </a:cubicBezTo>
                  <a:cubicBezTo>
                    <a:pt x="852" y="2189"/>
                    <a:pt x="852" y="2189"/>
                    <a:pt x="852" y="2189"/>
                  </a:cubicBezTo>
                  <a:close/>
                  <a:moveTo>
                    <a:pt x="205" y="1944"/>
                  </a:moveTo>
                  <a:cubicBezTo>
                    <a:pt x="367" y="2431"/>
                    <a:pt x="367" y="2431"/>
                    <a:pt x="367" y="2431"/>
                  </a:cubicBezTo>
                  <a:cubicBezTo>
                    <a:pt x="281" y="2431"/>
                    <a:pt x="281" y="2431"/>
                    <a:pt x="281" y="2431"/>
                  </a:cubicBezTo>
                  <a:cubicBezTo>
                    <a:pt x="152" y="2042"/>
                    <a:pt x="152" y="2042"/>
                    <a:pt x="152" y="2042"/>
                  </a:cubicBezTo>
                  <a:cubicBezTo>
                    <a:pt x="152" y="1944"/>
                    <a:pt x="152" y="1944"/>
                    <a:pt x="152" y="1944"/>
                  </a:cubicBezTo>
                  <a:cubicBezTo>
                    <a:pt x="205" y="1944"/>
                    <a:pt x="205" y="1944"/>
                    <a:pt x="205" y="1944"/>
                  </a:cubicBezTo>
                  <a:close/>
                  <a:moveTo>
                    <a:pt x="444" y="2431"/>
                  </a:moveTo>
                  <a:cubicBezTo>
                    <a:pt x="282" y="1944"/>
                    <a:pt x="282" y="1944"/>
                    <a:pt x="282" y="1944"/>
                  </a:cubicBezTo>
                  <a:cubicBezTo>
                    <a:pt x="368" y="1944"/>
                    <a:pt x="368" y="1944"/>
                    <a:pt x="368" y="1944"/>
                  </a:cubicBezTo>
                  <a:cubicBezTo>
                    <a:pt x="530" y="2431"/>
                    <a:pt x="530" y="2431"/>
                    <a:pt x="530" y="2431"/>
                  </a:cubicBezTo>
                  <a:cubicBezTo>
                    <a:pt x="444" y="2431"/>
                    <a:pt x="444" y="2431"/>
                    <a:pt x="444" y="2431"/>
                  </a:cubicBezTo>
                  <a:close/>
                  <a:moveTo>
                    <a:pt x="607" y="2431"/>
                  </a:moveTo>
                  <a:cubicBezTo>
                    <a:pt x="445" y="1944"/>
                    <a:pt x="445" y="1944"/>
                    <a:pt x="445" y="1944"/>
                  </a:cubicBezTo>
                  <a:cubicBezTo>
                    <a:pt x="531" y="1944"/>
                    <a:pt x="531" y="1944"/>
                    <a:pt x="531" y="1944"/>
                  </a:cubicBezTo>
                  <a:cubicBezTo>
                    <a:pt x="693" y="2431"/>
                    <a:pt x="693" y="2431"/>
                    <a:pt x="693" y="2431"/>
                  </a:cubicBezTo>
                  <a:cubicBezTo>
                    <a:pt x="607" y="2431"/>
                    <a:pt x="607" y="2431"/>
                    <a:pt x="607" y="2431"/>
                  </a:cubicBezTo>
                  <a:close/>
                  <a:moveTo>
                    <a:pt x="152" y="2273"/>
                  </a:moveTo>
                  <a:cubicBezTo>
                    <a:pt x="205" y="2431"/>
                    <a:pt x="205" y="2431"/>
                    <a:pt x="205" y="2431"/>
                  </a:cubicBezTo>
                  <a:cubicBezTo>
                    <a:pt x="152" y="2431"/>
                    <a:pt x="152" y="2431"/>
                    <a:pt x="152" y="2431"/>
                  </a:cubicBezTo>
                  <a:cubicBezTo>
                    <a:pt x="152" y="2273"/>
                    <a:pt x="152" y="2273"/>
                    <a:pt x="152" y="2273"/>
                  </a:cubicBezTo>
                  <a:close/>
                  <a:moveTo>
                    <a:pt x="2971" y="1798"/>
                  </a:moveTo>
                  <a:cubicBezTo>
                    <a:pt x="3044" y="1798"/>
                    <a:pt x="3044" y="1798"/>
                    <a:pt x="3044" y="1798"/>
                  </a:cubicBezTo>
                  <a:cubicBezTo>
                    <a:pt x="3044" y="1871"/>
                    <a:pt x="3044" y="1871"/>
                    <a:pt x="3044" y="1871"/>
                  </a:cubicBezTo>
                  <a:cubicBezTo>
                    <a:pt x="3044" y="2505"/>
                    <a:pt x="3044" y="2505"/>
                    <a:pt x="3044" y="2505"/>
                  </a:cubicBezTo>
                  <a:cubicBezTo>
                    <a:pt x="3044" y="2578"/>
                    <a:pt x="3044" y="2578"/>
                    <a:pt x="3044" y="2578"/>
                  </a:cubicBezTo>
                  <a:cubicBezTo>
                    <a:pt x="2971" y="2578"/>
                    <a:pt x="2971" y="2578"/>
                    <a:pt x="2971" y="2578"/>
                  </a:cubicBezTo>
                  <a:cubicBezTo>
                    <a:pt x="2124" y="2578"/>
                    <a:pt x="2124" y="2578"/>
                    <a:pt x="2124" y="2578"/>
                  </a:cubicBezTo>
                  <a:cubicBezTo>
                    <a:pt x="2051" y="2578"/>
                    <a:pt x="2051" y="2578"/>
                    <a:pt x="2051" y="2578"/>
                  </a:cubicBezTo>
                  <a:cubicBezTo>
                    <a:pt x="2051" y="2505"/>
                    <a:pt x="2051" y="2505"/>
                    <a:pt x="2051" y="2505"/>
                  </a:cubicBezTo>
                  <a:cubicBezTo>
                    <a:pt x="2051" y="1871"/>
                    <a:pt x="2051" y="1871"/>
                    <a:pt x="2051" y="1871"/>
                  </a:cubicBezTo>
                  <a:cubicBezTo>
                    <a:pt x="2051" y="1798"/>
                    <a:pt x="2051" y="1798"/>
                    <a:pt x="2051" y="1798"/>
                  </a:cubicBezTo>
                  <a:cubicBezTo>
                    <a:pt x="2124" y="1798"/>
                    <a:pt x="2124" y="1798"/>
                    <a:pt x="2124" y="1798"/>
                  </a:cubicBezTo>
                  <a:cubicBezTo>
                    <a:pt x="2971" y="1798"/>
                    <a:pt x="2971" y="1798"/>
                    <a:pt x="2971" y="1798"/>
                  </a:cubicBezTo>
                  <a:close/>
                  <a:moveTo>
                    <a:pt x="2739" y="1944"/>
                  </a:moveTo>
                  <a:cubicBezTo>
                    <a:pt x="2898" y="2419"/>
                    <a:pt x="2898" y="2419"/>
                    <a:pt x="2898" y="2419"/>
                  </a:cubicBezTo>
                  <a:cubicBezTo>
                    <a:pt x="2898" y="2431"/>
                    <a:pt x="2898" y="2431"/>
                    <a:pt x="2898" y="2431"/>
                  </a:cubicBezTo>
                  <a:cubicBezTo>
                    <a:pt x="2816" y="2431"/>
                    <a:pt x="2816" y="2431"/>
                    <a:pt x="2816" y="2431"/>
                  </a:cubicBezTo>
                  <a:cubicBezTo>
                    <a:pt x="2654" y="1944"/>
                    <a:pt x="2654" y="1944"/>
                    <a:pt x="2654" y="1944"/>
                  </a:cubicBezTo>
                  <a:cubicBezTo>
                    <a:pt x="2739" y="1944"/>
                    <a:pt x="2739" y="1944"/>
                    <a:pt x="2739" y="1944"/>
                  </a:cubicBezTo>
                  <a:close/>
                  <a:moveTo>
                    <a:pt x="2898" y="2189"/>
                  </a:moveTo>
                  <a:cubicBezTo>
                    <a:pt x="2816" y="1944"/>
                    <a:pt x="2816" y="1944"/>
                    <a:pt x="2816" y="1944"/>
                  </a:cubicBezTo>
                  <a:cubicBezTo>
                    <a:pt x="2898" y="1944"/>
                    <a:pt x="2898" y="1944"/>
                    <a:pt x="2898" y="1944"/>
                  </a:cubicBezTo>
                  <a:cubicBezTo>
                    <a:pt x="2898" y="2189"/>
                    <a:pt x="2898" y="2189"/>
                    <a:pt x="2898" y="2189"/>
                  </a:cubicBezTo>
                  <a:close/>
                  <a:moveTo>
                    <a:pt x="2251" y="1944"/>
                  </a:moveTo>
                  <a:cubicBezTo>
                    <a:pt x="2414" y="2431"/>
                    <a:pt x="2414" y="2431"/>
                    <a:pt x="2414" y="2431"/>
                  </a:cubicBezTo>
                  <a:cubicBezTo>
                    <a:pt x="2328" y="2431"/>
                    <a:pt x="2328" y="2431"/>
                    <a:pt x="2328" y="2431"/>
                  </a:cubicBezTo>
                  <a:cubicBezTo>
                    <a:pt x="2198" y="2042"/>
                    <a:pt x="2198" y="2042"/>
                    <a:pt x="2198" y="2042"/>
                  </a:cubicBezTo>
                  <a:cubicBezTo>
                    <a:pt x="2198" y="1944"/>
                    <a:pt x="2198" y="1944"/>
                    <a:pt x="2198" y="1944"/>
                  </a:cubicBezTo>
                  <a:cubicBezTo>
                    <a:pt x="2251" y="1944"/>
                    <a:pt x="2251" y="1944"/>
                    <a:pt x="2251" y="1944"/>
                  </a:cubicBezTo>
                  <a:close/>
                  <a:moveTo>
                    <a:pt x="2490" y="2431"/>
                  </a:moveTo>
                  <a:cubicBezTo>
                    <a:pt x="2328" y="1944"/>
                    <a:pt x="2328" y="1944"/>
                    <a:pt x="2328" y="1944"/>
                  </a:cubicBezTo>
                  <a:cubicBezTo>
                    <a:pt x="2414" y="1944"/>
                    <a:pt x="2414" y="1944"/>
                    <a:pt x="2414" y="1944"/>
                  </a:cubicBezTo>
                  <a:cubicBezTo>
                    <a:pt x="2576" y="2431"/>
                    <a:pt x="2576" y="2431"/>
                    <a:pt x="2576" y="2431"/>
                  </a:cubicBezTo>
                  <a:cubicBezTo>
                    <a:pt x="2490" y="2431"/>
                    <a:pt x="2490" y="2431"/>
                    <a:pt x="2490" y="2431"/>
                  </a:cubicBezTo>
                  <a:close/>
                  <a:moveTo>
                    <a:pt x="2653" y="2431"/>
                  </a:moveTo>
                  <a:cubicBezTo>
                    <a:pt x="2491" y="1944"/>
                    <a:pt x="2491" y="1944"/>
                    <a:pt x="2491" y="1944"/>
                  </a:cubicBezTo>
                  <a:cubicBezTo>
                    <a:pt x="2577" y="1944"/>
                    <a:pt x="2577" y="1944"/>
                    <a:pt x="2577" y="1944"/>
                  </a:cubicBezTo>
                  <a:cubicBezTo>
                    <a:pt x="2739" y="2431"/>
                    <a:pt x="2739" y="2431"/>
                    <a:pt x="2739" y="2431"/>
                  </a:cubicBezTo>
                  <a:cubicBezTo>
                    <a:pt x="2653" y="2431"/>
                    <a:pt x="2653" y="2431"/>
                    <a:pt x="2653" y="2431"/>
                  </a:cubicBezTo>
                  <a:close/>
                  <a:moveTo>
                    <a:pt x="2198" y="2273"/>
                  </a:moveTo>
                  <a:cubicBezTo>
                    <a:pt x="2251" y="2431"/>
                    <a:pt x="2251" y="2431"/>
                    <a:pt x="2251" y="2431"/>
                  </a:cubicBezTo>
                  <a:cubicBezTo>
                    <a:pt x="2198" y="2431"/>
                    <a:pt x="2198" y="2431"/>
                    <a:pt x="2198" y="2431"/>
                  </a:cubicBezTo>
                  <a:cubicBezTo>
                    <a:pt x="2198" y="2273"/>
                    <a:pt x="2198" y="2273"/>
                    <a:pt x="2198" y="2273"/>
                  </a:cubicBezTo>
                  <a:close/>
                  <a:moveTo>
                    <a:pt x="4179" y="1798"/>
                  </a:moveTo>
                  <a:cubicBezTo>
                    <a:pt x="4252" y="1798"/>
                    <a:pt x="4252" y="1798"/>
                    <a:pt x="4252" y="1798"/>
                  </a:cubicBezTo>
                  <a:cubicBezTo>
                    <a:pt x="4252" y="1871"/>
                    <a:pt x="4252" y="1871"/>
                    <a:pt x="4252" y="1871"/>
                  </a:cubicBezTo>
                  <a:cubicBezTo>
                    <a:pt x="4252" y="2505"/>
                    <a:pt x="4252" y="2505"/>
                    <a:pt x="4252" y="2505"/>
                  </a:cubicBezTo>
                  <a:cubicBezTo>
                    <a:pt x="4252" y="2578"/>
                    <a:pt x="4252" y="2578"/>
                    <a:pt x="4252" y="2578"/>
                  </a:cubicBezTo>
                  <a:cubicBezTo>
                    <a:pt x="4179" y="2578"/>
                    <a:pt x="4179" y="2578"/>
                    <a:pt x="4179" y="2578"/>
                  </a:cubicBezTo>
                  <a:cubicBezTo>
                    <a:pt x="3332" y="2578"/>
                    <a:pt x="3332" y="2578"/>
                    <a:pt x="3332" y="2578"/>
                  </a:cubicBezTo>
                  <a:cubicBezTo>
                    <a:pt x="3259" y="2578"/>
                    <a:pt x="3259" y="2578"/>
                    <a:pt x="3259" y="2578"/>
                  </a:cubicBezTo>
                  <a:cubicBezTo>
                    <a:pt x="3259" y="2505"/>
                    <a:pt x="3259" y="2505"/>
                    <a:pt x="3259" y="2505"/>
                  </a:cubicBezTo>
                  <a:cubicBezTo>
                    <a:pt x="3259" y="1871"/>
                    <a:pt x="3259" y="1871"/>
                    <a:pt x="3259" y="1871"/>
                  </a:cubicBezTo>
                  <a:cubicBezTo>
                    <a:pt x="3259" y="1798"/>
                    <a:pt x="3259" y="1798"/>
                    <a:pt x="3259" y="1798"/>
                  </a:cubicBezTo>
                  <a:cubicBezTo>
                    <a:pt x="3332" y="1798"/>
                    <a:pt x="3332" y="1798"/>
                    <a:pt x="3332" y="1798"/>
                  </a:cubicBezTo>
                  <a:cubicBezTo>
                    <a:pt x="4179" y="1798"/>
                    <a:pt x="4179" y="1798"/>
                    <a:pt x="4179" y="1798"/>
                  </a:cubicBezTo>
                  <a:close/>
                  <a:moveTo>
                    <a:pt x="3947" y="1944"/>
                  </a:moveTo>
                  <a:cubicBezTo>
                    <a:pt x="4105" y="2419"/>
                    <a:pt x="4105" y="2419"/>
                    <a:pt x="4105" y="2419"/>
                  </a:cubicBezTo>
                  <a:cubicBezTo>
                    <a:pt x="4105" y="2431"/>
                    <a:pt x="4105" y="2431"/>
                    <a:pt x="4105" y="2431"/>
                  </a:cubicBezTo>
                  <a:cubicBezTo>
                    <a:pt x="4023" y="2431"/>
                    <a:pt x="4023" y="2431"/>
                    <a:pt x="4023" y="2431"/>
                  </a:cubicBezTo>
                  <a:cubicBezTo>
                    <a:pt x="3861" y="1944"/>
                    <a:pt x="3861" y="1944"/>
                    <a:pt x="3861" y="1944"/>
                  </a:cubicBezTo>
                  <a:cubicBezTo>
                    <a:pt x="3947" y="1944"/>
                    <a:pt x="3947" y="1944"/>
                    <a:pt x="3947" y="1944"/>
                  </a:cubicBezTo>
                  <a:close/>
                  <a:moveTo>
                    <a:pt x="4105" y="2189"/>
                  </a:moveTo>
                  <a:cubicBezTo>
                    <a:pt x="4024" y="1944"/>
                    <a:pt x="4024" y="1944"/>
                    <a:pt x="4024" y="1944"/>
                  </a:cubicBezTo>
                  <a:cubicBezTo>
                    <a:pt x="4105" y="1944"/>
                    <a:pt x="4105" y="1944"/>
                    <a:pt x="4105" y="1944"/>
                  </a:cubicBezTo>
                  <a:cubicBezTo>
                    <a:pt x="4105" y="2189"/>
                    <a:pt x="4105" y="2189"/>
                    <a:pt x="4105" y="2189"/>
                  </a:cubicBezTo>
                  <a:close/>
                  <a:moveTo>
                    <a:pt x="3458" y="1944"/>
                  </a:moveTo>
                  <a:cubicBezTo>
                    <a:pt x="3621" y="2431"/>
                    <a:pt x="3621" y="2431"/>
                    <a:pt x="3621" y="2431"/>
                  </a:cubicBezTo>
                  <a:cubicBezTo>
                    <a:pt x="3535" y="2431"/>
                    <a:pt x="3535" y="2431"/>
                    <a:pt x="3535" y="2431"/>
                  </a:cubicBezTo>
                  <a:cubicBezTo>
                    <a:pt x="3405" y="2042"/>
                    <a:pt x="3405" y="2042"/>
                    <a:pt x="3405" y="2042"/>
                  </a:cubicBezTo>
                  <a:cubicBezTo>
                    <a:pt x="3405" y="1944"/>
                    <a:pt x="3405" y="1944"/>
                    <a:pt x="3405" y="1944"/>
                  </a:cubicBezTo>
                  <a:cubicBezTo>
                    <a:pt x="3458" y="1944"/>
                    <a:pt x="3458" y="1944"/>
                    <a:pt x="3458" y="1944"/>
                  </a:cubicBezTo>
                  <a:close/>
                  <a:moveTo>
                    <a:pt x="3698" y="2431"/>
                  </a:moveTo>
                  <a:cubicBezTo>
                    <a:pt x="3535" y="1944"/>
                    <a:pt x="3535" y="1944"/>
                    <a:pt x="3535" y="1944"/>
                  </a:cubicBezTo>
                  <a:cubicBezTo>
                    <a:pt x="3621" y="1944"/>
                    <a:pt x="3621" y="1944"/>
                    <a:pt x="3621" y="1944"/>
                  </a:cubicBezTo>
                  <a:cubicBezTo>
                    <a:pt x="3784" y="2431"/>
                    <a:pt x="3784" y="2431"/>
                    <a:pt x="3784" y="2431"/>
                  </a:cubicBezTo>
                  <a:cubicBezTo>
                    <a:pt x="3698" y="2431"/>
                    <a:pt x="3698" y="2431"/>
                    <a:pt x="3698" y="2431"/>
                  </a:cubicBezTo>
                  <a:close/>
                  <a:moveTo>
                    <a:pt x="3861" y="2431"/>
                  </a:moveTo>
                  <a:cubicBezTo>
                    <a:pt x="3698" y="1944"/>
                    <a:pt x="3698" y="1944"/>
                    <a:pt x="3698" y="1944"/>
                  </a:cubicBezTo>
                  <a:cubicBezTo>
                    <a:pt x="3784" y="1944"/>
                    <a:pt x="3784" y="1944"/>
                    <a:pt x="3784" y="1944"/>
                  </a:cubicBezTo>
                  <a:cubicBezTo>
                    <a:pt x="3947" y="2431"/>
                    <a:pt x="3947" y="2431"/>
                    <a:pt x="3947" y="2431"/>
                  </a:cubicBezTo>
                  <a:cubicBezTo>
                    <a:pt x="3861" y="2431"/>
                    <a:pt x="3861" y="2431"/>
                    <a:pt x="3861" y="2431"/>
                  </a:cubicBezTo>
                  <a:close/>
                  <a:moveTo>
                    <a:pt x="3405" y="2273"/>
                  </a:moveTo>
                  <a:cubicBezTo>
                    <a:pt x="3458" y="2431"/>
                    <a:pt x="3458" y="2431"/>
                    <a:pt x="3458" y="2431"/>
                  </a:cubicBezTo>
                  <a:cubicBezTo>
                    <a:pt x="3405" y="2431"/>
                    <a:pt x="3405" y="2431"/>
                    <a:pt x="3405" y="2431"/>
                  </a:cubicBezTo>
                  <a:cubicBezTo>
                    <a:pt x="3405" y="2273"/>
                    <a:pt x="3405" y="2273"/>
                    <a:pt x="3405" y="2273"/>
                  </a:cubicBezTo>
                  <a:close/>
                  <a:moveTo>
                    <a:pt x="2449" y="532"/>
                  </a:moveTo>
                  <a:cubicBezTo>
                    <a:pt x="2639" y="448"/>
                    <a:pt x="2639" y="448"/>
                    <a:pt x="2639" y="448"/>
                  </a:cubicBezTo>
                  <a:cubicBezTo>
                    <a:pt x="2604" y="574"/>
                    <a:pt x="2604" y="574"/>
                    <a:pt x="2604" y="574"/>
                  </a:cubicBezTo>
                  <a:cubicBezTo>
                    <a:pt x="2570" y="595"/>
                    <a:pt x="2570" y="595"/>
                    <a:pt x="2570" y="595"/>
                  </a:cubicBezTo>
                  <a:cubicBezTo>
                    <a:pt x="2449" y="532"/>
                    <a:pt x="2449" y="532"/>
                    <a:pt x="2449" y="532"/>
                  </a:cubicBezTo>
                  <a:close/>
                  <a:moveTo>
                    <a:pt x="2123" y="676"/>
                  </a:moveTo>
                  <a:cubicBezTo>
                    <a:pt x="2280" y="607"/>
                    <a:pt x="2280" y="607"/>
                    <a:pt x="2280" y="607"/>
                  </a:cubicBezTo>
                  <a:cubicBezTo>
                    <a:pt x="2276" y="768"/>
                    <a:pt x="2276" y="768"/>
                    <a:pt x="2276" y="768"/>
                  </a:cubicBezTo>
                  <a:cubicBezTo>
                    <a:pt x="2123" y="676"/>
                    <a:pt x="2123" y="676"/>
                    <a:pt x="2123" y="676"/>
                  </a:cubicBezTo>
                  <a:close/>
                  <a:moveTo>
                    <a:pt x="1886" y="782"/>
                  </a:moveTo>
                  <a:cubicBezTo>
                    <a:pt x="1988" y="737"/>
                    <a:pt x="1988" y="737"/>
                    <a:pt x="1988" y="737"/>
                  </a:cubicBezTo>
                  <a:cubicBezTo>
                    <a:pt x="1981" y="871"/>
                    <a:pt x="1981" y="871"/>
                    <a:pt x="1981" y="871"/>
                  </a:cubicBezTo>
                  <a:cubicBezTo>
                    <a:pt x="1886" y="782"/>
                    <a:pt x="1886" y="782"/>
                    <a:pt x="1886" y="782"/>
                  </a:cubicBezTo>
                  <a:close/>
                  <a:moveTo>
                    <a:pt x="1970" y="978"/>
                  </a:moveTo>
                  <a:cubicBezTo>
                    <a:pt x="1821" y="1073"/>
                    <a:pt x="1821" y="1073"/>
                    <a:pt x="1821" y="1073"/>
                  </a:cubicBezTo>
                  <a:cubicBezTo>
                    <a:pt x="1821" y="841"/>
                    <a:pt x="1821" y="841"/>
                    <a:pt x="1821" y="841"/>
                  </a:cubicBezTo>
                  <a:cubicBezTo>
                    <a:pt x="1970" y="978"/>
                    <a:pt x="1970" y="978"/>
                    <a:pt x="1970" y="978"/>
                  </a:cubicBezTo>
                  <a:close/>
                  <a:moveTo>
                    <a:pt x="2207" y="827"/>
                  </a:moveTo>
                  <a:cubicBezTo>
                    <a:pt x="2065" y="917"/>
                    <a:pt x="2065" y="917"/>
                    <a:pt x="2065" y="917"/>
                  </a:cubicBezTo>
                  <a:cubicBezTo>
                    <a:pt x="2074" y="747"/>
                    <a:pt x="2074" y="747"/>
                    <a:pt x="2074" y="747"/>
                  </a:cubicBezTo>
                  <a:cubicBezTo>
                    <a:pt x="2207" y="827"/>
                    <a:pt x="2207" y="827"/>
                    <a:pt x="2207" y="827"/>
                  </a:cubicBezTo>
                  <a:close/>
                  <a:moveTo>
                    <a:pt x="2486" y="649"/>
                  </a:moveTo>
                  <a:cubicBezTo>
                    <a:pt x="2363" y="727"/>
                    <a:pt x="2363" y="727"/>
                    <a:pt x="2363" y="727"/>
                  </a:cubicBezTo>
                  <a:cubicBezTo>
                    <a:pt x="2367" y="586"/>
                    <a:pt x="2367" y="586"/>
                    <a:pt x="2367" y="586"/>
                  </a:cubicBezTo>
                  <a:cubicBezTo>
                    <a:pt x="2486" y="649"/>
                    <a:pt x="2486" y="649"/>
                    <a:pt x="2486" y="649"/>
                  </a:cubicBezTo>
                  <a:close/>
                  <a:moveTo>
                    <a:pt x="2774" y="465"/>
                  </a:moveTo>
                  <a:cubicBezTo>
                    <a:pt x="2713" y="504"/>
                    <a:pt x="2713" y="504"/>
                    <a:pt x="2713" y="504"/>
                  </a:cubicBezTo>
                  <a:cubicBezTo>
                    <a:pt x="2732" y="435"/>
                    <a:pt x="2732" y="435"/>
                    <a:pt x="2732" y="435"/>
                  </a:cubicBezTo>
                  <a:cubicBezTo>
                    <a:pt x="2774" y="465"/>
                    <a:pt x="2774" y="465"/>
                    <a:pt x="2774" y="465"/>
                  </a:cubicBezTo>
                  <a:close/>
                  <a:moveTo>
                    <a:pt x="2938" y="360"/>
                  </a:moveTo>
                  <a:cubicBezTo>
                    <a:pt x="2851" y="416"/>
                    <a:pt x="2851" y="416"/>
                    <a:pt x="2851" y="416"/>
                  </a:cubicBezTo>
                  <a:cubicBezTo>
                    <a:pt x="2833" y="403"/>
                    <a:pt x="2815" y="389"/>
                    <a:pt x="2799" y="377"/>
                  </a:cubicBezTo>
                  <a:cubicBezTo>
                    <a:pt x="2931" y="318"/>
                    <a:pt x="2931" y="318"/>
                    <a:pt x="2931" y="318"/>
                  </a:cubicBezTo>
                  <a:cubicBezTo>
                    <a:pt x="2933" y="332"/>
                    <a:pt x="2936" y="345"/>
                    <a:pt x="2938" y="360"/>
                  </a:cubicBezTo>
                  <a:close/>
                  <a:moveTo>
                    <a:pt x="2996" y="290"/>
                  </a:moveTo>
                  <a:cubicBezTo>
                    <a:pt x="3131" y="230"/>
                    <a:pt x="3131" y="230"/>
                    <a:pt x="3131" y="230"/>
                  </a:cubicBezTo>
                  <a:cubicBezTo>
                    <a:pt x="3134" y="235"/>
                    <a:pt x="3134" y="235"/>
                    <a:pt x="3134" y="235"/>
                  </a:cubicBezTo>
                  <a:cubicBezTo>
                    <a:pt x="2988" y="328"/>
                    <a:pt x="2988" y="328"/>
                    <a:pt x="2988" y="328"/>
                  </a:cubicBezTo>
                  <a:cubicBezTo>
                    <a:pt x="2991" y="313"/>
                    <a:pt x="2994" y="300"/>
                    <a:pt x="2996" y="2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2623185" y="922655"/>
            <a:ext cx="6284595" cy="5012483"/>
          </a:xfrm>
          <a:prstGeom prst="round2Diag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/>
              <a:t>     </a:t>
            </a:r>
            <a:r>
              <a:rPr lang="en-US" altLang="zh-CN" sz="2400" b="1"/>
              <a:t> </a:t>
            </a:r>
            <a:r>
              <a:rPr lang="zh-CN" altLang="en-US" sz="2400" b="1"/>
              <a:t>现状：小李对事情的可能后果存在糟糕至极的不合理信念特征</a:t>
            </a:r>
            <a:endParaRPr lang="en-US" altLang="zh-CN" sz="2400" b="1"/>
          </a:p>
          <a:p>
            <a:pPr>
              <a:lnSpc>
                <a:spcPct val="200000"/>
              </a:lnSpc>
            </a:pPr>
            <a:r>
              <a:rPr lang="en-US" altLang="zh-CN" sz="2400" b="1"/>
              <a:t>      Tip</a:t>
            </a:r>
            <a:r>
              <a:rPr lang="zh-CN" altLang="en-US" sz="2400" b="1"/>
              <a:t>：</a:t>
            </a:r>
            <a:r>
              <a:rPr lang="en-US" altLang="zh-CN" sz="2400" b="1"/>
              <a:t>1.</a:t>
            </a:r>
            <a:r>
              <a:rPr lang="zh-CN" altLang="en-US" sz="2400" b="1"/>
              <a:t>不要把事情的重要性看的非常大，把事情可能给自己带来的影响过度化。     </a:t>
            </a:r>
          </a:p>
          <a:p>
            <a:pPr>
              <a:lnSpc>
                <a:spcPct val="200000"/>
              </a:lnSpc>
            </a:pPr>
            <a:r>
              <a:rPr lang="zh-CN" altLang="en-US" sz="2400" b="1"/>
              <a:t>        </a:t>
            </a:r>
            <a:r>
              <a:rPr lang="en-US" altLang="zh-CN" sz="2400" b="1"/>
              <a:t>2.不能</a:t>
            </a:r>
            <a:r>
              <a:rPr lang="en-US" altLang="zh-CN" sz="2400" b="1">
                <a:sym typeface="+mn-ea"/>
              </a:rPr>
              <a:t>只关注负面因素</a:t>
            </a:r>
            <a:r>
              <a:rPr lang="zh-CN" altLang="en-US" sz="2400" b="1">
                <a:sym typeface="+mn-ea"/>
              </a:rPr>
              <a:t>，要</a:t>
            </a:r>
            <a:r>
              <a:rPr lang="en-US" altLang="zh-CN" sz="2400" b="1"/>
              <a:t>全面合理地看待事情。</a:t>
            </a:r>
          </a:p>
        </p:txBody>
      </p:sp>
      <p:sp>
        <p:nvSpPr>
          <p:cNvPr id="26" name="爆炸形 2 25"/>
          <p:cNvSpPr/>
          <p:nvPr/>
        </p:nvSpPr>
        <p:spPr>
          <a:xfrm>
            <a:off x="698500" y="619760"/>
            <a:ext cx="1726565" cy="182753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ym typeface="+mn-ea"/>
              </a:rPr>
              <a:t>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1" bldLvl="0" animBg="1"/>
      <p:bldP spid="2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1908175" y="1716405"/>
            <a:ext cx="9016920" cy="4038600"/>
            <a:chOff x="2185" y="2477"/>
            <a:chExt cx="14653" cy="6602"/>
          </a:xfrm>
        </p:grpSpPr>
        <p:sp>
          <p:nvSpPr>
            <p:cNvPr id="53" name="圆角矩形 52"/>
            <p:cNvSpPr/>
            <p:nvPr/>
          </p:nvSpPr>
          <p:spPr>
            <a:xfrm>
              <a:off x="2300" y="2477"/>
              <a:ext cx="14538" cy="6602"/>
            </a:xfrm>
            <a:prstGeom prst="roundRect">
              <a:avLst/>
            </a:prstGeom>
            <a:solidFill>
              <a:schemeClr val="accent1">
                <a:alpha val="9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2185" y="2909"/>
              <a:ext cx="12851" cy="5855"/>
              <a:chOff x="1650" y="2476"/>
              <a:chExt cx="10086" cy="4453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6506" y="2663"/>
                <a:ext cx="1245" cy="720"/>
                <a:chOff x="6506" y="2663"/>
                <a:chExt cx="1245" cy="720"/>
              </a:xfrm>
            </p:grpSpPr>
            <p:cxnSp>
              <p:nvCxnSpPr>
                <p:cNvPr id="16" name="直接箭头连接符 15"/>
                <p:cNvCxnSpPr/>
                <p:nvPr/>
              </p:nvCxnSpPr>
              <p:spPr>
                <a:xfrm>
                  <a:off x="6539" y="3056"/>
                  <a:ext cx="779" cy="327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文本框 17"/>
                <p:cNvSpPr txBox="1"/>
                <p:nvPr/>
              </p:nvSpPr>
              <p:spPr>
                <a:xfrm rot="1140000">
                  <a:off x="6506" y="2663"/>
                  <a:ext cx="1245" cy="4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b="1">
                      <a:solidFill>
                        <a:schemeClr val="bg1"/>
                      </a:solidFill>
                      <a:latin typeface="华文行楷" panose="02010800040101010101" charset="-122"/>
                      <a:ea typeface="华文行楷" panose="02010800040101010101" charset="-122"/>
                    </a:rPr>
                    <a:t>刺激</a:t>
                  </a:r>
                </a:p>
              </p:txBody>
            </p:sp>
          </p:grpSp>
          <p:grpSp>
            <p:nvGrpSpPr>
              <p:cNvPr id="2" name="组合 1"/>
              <p:cNvGrpSpPr/>
              <p:nvPr/>
            </p:nvGrpSpPr>
            <p:grpSpPr>
              <a:xfrm>
                <a:off x="1650" y="2476"/>
                <a:ext cx="10086" cy="4453"/>
                <a:chOff x="1650" y="2476"/>
                <a:chExt cx="10086" cy="4453"/>
              </a:xfrm>
            </p:grpSpPr>
            <p:grpSp>
              <p:nvGrpSpPr>
                <p:cNvPr id="41" name="组合 40"/>
                <p:cNvGrpSpPr/>
                <p:nvPr/>
              </p:nvGrpSpPr>
              <p:grpSpPr>
                <a:xfrm>
                  <a:off x="1650" y="2476"/>
                  <a:ext cx="5121" cy="2009"/>
                  <a:chOff x="1650" y="2476"/>
                  <a:chExt cx="5121" cy="2009"/>
                </a:xfrm>
              </p:grpSpPr>
              <p:pic>
                <p:nvPicPr>
                  <p:cNvPr id="8" name="图片 7" descr="QQ截图20200621143014_副本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5113" y="2827"/>
                    <a:ext cx="1658" cy="1658"/>
                  </a:xfrm>
                  <a:prstGeom prst="rect">
                    <a:avLst/>
                  </a:prstGeom>
                </p:spPr>
              </p:pic>
              <p:grpSp>
                <p:nvGrpSpPr>
                  <p:cNvPr id="37" name="组合 36"/>
                  <p:cNvGrpSpPr/>
                  <p:nvPr/>
                </p:nvGrpSpPr>
                <p:grpSpPr>
                  <a:xfrm>
                    <a:off x="1650" y="2476"/>
                    <a:ext cx="3581" cy="1872"/>
                    <a:chOff x="1650" y="2476"/>
                    <a:chExt cx="3581" cy="1872"/>
                  </a:xfrm>
                </p:grpSpPr>
                <p:sp>
                  <p:nvSpPr>
                    <p:cNvPr id="12" name="文本框 11"/>
                    <p:cNvSpPr txBox="1"/>
                    <p:nvPr/>
                  </p:nvSpPr>
                  <p:spPr>
                    <a:xfrm>
                      <a:off x="2232" y="2476"/>
                      <a:ext cx="2881" cy="5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：诱发性事件</a:t>
                      </a:r>
                    </a:p>
                  </p:txBody>
                </p:sp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1650" y="3211"/>
                      <a:ext cx="3581" cy="1137"/>
                      <a:chOff x="1650" y="3211"/>
                      <a:chExt cx="3581" cy="1137"/>
                    </a:xfrm>
                  </p:grpSpPr>
                  <p:cxnSp>
                    <p:nvCxnSpPr>
                      <p:cNvPr id="11" name="直接连接符 10"/>
                      <p:cNvCxnSpPr/>
                      <p:nvPr/>
                    </p:nvCxnSpPr>
                    <p:spPr>
                      <a:xfrm flipV="1">
                        <a:off x="4193" y="3211"/>
                        <a:ext cx="1038" cy="9"/>
                      </a:xfrm>
                      <a:prstGeom prst="line">
                        <a:avLst/>
                      </a:prstGeom>
                      <a:ln w="28575" cmpd="sng">
                        <a:solidFill>
                          <a:schemeClr val="bg1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" name="直接连接符 12"/>
                      <p:cNvCxnSpPr/>
                      <p:nvPr/>
                    </p:nvCxnSpPr>
                    <p:spPr>
                      <a:xfrm flipH="1">
                        <a:off x="4126" y="3265"/>
                        <a:ext cx="8" cy="1083"/>
                      </a:xfrm>
                      <a:prstGeom prst="line">
                        <a:avLst/>
                      </a:prstGeom>
                      <a:ln w="28575" cmpd="sng">
                        <a:solidFill>
                          <a:schemeClr val="bg1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" name="直接连接符 13"/>
                      <p:cNvCxnSpPr/>
                      <p:nvPr/>
                    </p:nvCxnSpPr>
                    <p:spPr>
                      <a:xfrm>
                        <a:off x="1650" y="4348"/>
                        <a:ext cx="2460" cy="0"/>
                      </a:xfrm>
                      <a:prstGeom prst="line">
                        <a:avLst/>
                      </a:prstGeom>
                      <a:ln w="28575" cmpd="sng">
                        <a:solidFill>
                          <a:schemeClr val="bg1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42" name="组合 41"/>
                <p:cNvGrpSpPr/>
                <p:nvPr/>
              </p:nvGrpSpPr>
              <p:grpSpPr>
                <a:xfrm>
                  <a:off x="2310" y="4347"/>
                  <a:ext cx="4794" cy="2582"/>
                  <a:chOff x="2310" y="4347"/>
                  <a:chExt cx="4794" cy="2582"/>
                </a:xfrm>
              </p:grpSpPr>
              <p:pic>
                <p:nvPicPr>
                  <p:cNvPr id="10" name="图片 9" descr="QQ截图20200621143014_副本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5490" y="4347"/>
                    <a:ext cx="1614" cy="1592"/>
                  </a:xfrm>
                  <a:prstGeom prst="rect">
                    <a:avLst/>
                  </a:prstGeom>
                </p:spPr>
              </p:pic>
              <p:grpSp>
                <p:nvGrpSpPr>
                  <p:cNvPr id="36" name="组合 35"/>
                  <p:cNvGrpSpPr/>
                  <p:nvPr/>
                </p:nvGrpSpPr>
                <p:grpSpPr>
                  <a:xfrm>
                    <a:off x="2310" y="4853"/>
                    <a:ext cx="3304" cy="2076"/>
                    <a:chOff x="2310" y="4853"/>
                    <a:chExt cx="3304" cy="2076"/>
                  </a:xfrm>
                </p:grpSpPr>
                <p:grpSp>
                  <p:nvGrpSpPr>
                    <p:cNvPr id="24" name="组合 23"/>
                    <p:cNvGrpSpPr/>
                    <p:nvPr/>
                  </p:nvGrpSpPr>
                  <p:grpSpPr>
                    <a:xfrm flipH="1" flipV="1">
                      <a:off x="2310" y="5510"/>
                      <a:ext cx="3304" cy="1419"/>
                      <a:chOff x="1650" y="3265"/>
                      <a:chExt cx="2484" cy="1083"/>
                    </a:xfrm>
                  </p:grpSpPr>
                  <p:cxnSp>
                    <p:nvCxnSpPr>
                      <p:cNvPr id="26" name="直接连接符 25"/>
                      <p:cNvCxnSpPr/>
                      <p:nvPr/>
                    </p:nvCxnSpPr>
                    <p:spPr>
                      <a:xfrm flipH="1">
                        <a:off x="4126" y="3265"/>
                        <a:ext cx="8" cy="1083"/>
                      </a:xfrm>
                      <a:prstGeom prst="line">
                        <a:avLst/>
                      </a:prstGeom>
                      <a:ln w="28575" cmpd="sng">
                        <a:solidFill>
                          <a:schemeClr val="bg1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直接连接符 26"/>
                      <p:cNvCxnSpPr/>
                      <p:nvPr/>
                    </p:nvCxnSpPr>
                    <p:spPr>
                      <a:xfrm>
                        <a:off x="1650" y="4348"/>
                        <a:ext cx="2460" cy="0"/>
                      </a:xfrm>
                      <a:prstGeom prst="line">
                        <a:avLst/>
                      </a:prstGeom>
                      <a:ln w="28575" cmpd="sng">
                        <a:solidFill>
                          <a:schemeClr val="bg1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8" name="文本框 27"/>
                    <p:cNvSpPr txBox="1"/>
                    <p:nvPr/>
                  </p:nvSpPr>
                  <p:spPr>
                    <a:xfrm>
                      <a:off x="2310" y="4853"/>
                      <a:ext cx="2881" cy="5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2400" b="1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：信念</a:t>
                      </a:r>
                    </a:p>
                  </p:txBody>
                </p:sp>
              </p:grpSp>
            </p:grpSp>
            <p:grpSp>
              <p:nvGrpSpPr>
                <p:cNvPr id="43" name="组合 42"/>
                <p:cNvGrpSpPr/>
                <p:nvPr/>
              </p:nvGrpSpPr>
              <p:grpSpPr>
                <a:xfrm>
                  <a:off x="6771" y="3412"/>
                  <a:ext cx="4965" cy="1705"/>
                  <a:chOff x="6771" y="3412"/>
                  <a:chExt cx="4965" cy="1705"/>
                </a:xfrm>
              </p:grpSpPr>
              <p:pic>
                <p:nvPicPr>
                  <p:cNvPr id="9" name="图片 8" descr="QQ截图20200621143014_副本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6771" y="3412"/>
                    <a:ext cx="1705" cy="1705"/>
                  </a:xfrm>
                  <a:prstGeom prst="rect">
                    <a:avLst/>
                  </a:prstGeom>
                </p:spPr>
              </p:pic>
              <p:grpSp>
                <p:nvGrpSpPr>
                  <p:cNvPr id="38" name="组合 37"/>
                  <p:cNvGrpSpPr/>
                  <p:nvPr/>
                </p:nvGrpSpPr>
                <p:grpSpPr>
                  <a:xfrm>
                    <a:off x="8332" y="3516"/>
                    <a:ext cx="3404" cy="1419"/>
                    <a:chOff x="8332" y="3516"/>
                    <a:chExt cx="3404" cy="1419"/>
                  </a:xfrm>
                </p:grpSpPr>
                <p:grpSp>
                  <p:nvGrpSpPr>
                    <p:cNvPr id="20" name="组合 19"/>
                    <p:cNvGrpSpPr/>
                    <p:nvPr/>
                  </p:nvGrpSpPr>
                  <p:grpSpPr>
                    <a:xfrm flipH="1" flipV="1">
                      <a:off x="8332" y="4141"/>
                      <a:ext cx="2990" cy="794"/>
                      <a:chOff x="1650" y="3211"/>
                      <a:chExt cx="3581" cy="1137"/>
                    </a:xfrm>
                  </p:grpSpPr>
                  <p:cxnSp>
                    <p:nvCxnSpPr>
                      <p:cNvPr id="21" name="直接连接符 20"/>
                      <p:cNvCxnSpPr/>
                      <p:nvPr/>
                    </p:nvCxnSpPr>
                    <p:spPr>
                      <a:xfrm flipV="1">
                        <a:off x="4193" y="3211"/>
                        <a:ext cx="1038" cy="9"/>
                      </a:xfrm>
                      <a:prstGeom prst="line">
                        <a:avLst/>
                      </a:prstGeom>
                      <a:ln w="28575" cmpd="sng">
                        <a:solidFill>
                          <a:schemeClr val="bg1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" name="直接连接符 21"/>
                      <p:cNvCxnSpPr/>
                      <p:nvPr/>
                    </p:nvCxnSpPr>
                    <p:spPr>
                      <a:xfrm flipH="1">
                        <a:off x="4193" y="3265"/>
                        <a:ext cx="8" cy="1083"/>
                      </a:xfrm>
                      <a:prstGeom prst="line">
                        <a:avLst/>
                      </a:prstGeom>
                      <a:ln w="28575" cmpd="sng">
                        <a:solidFill>
                          <a:schemeClr val="bg1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直接连接符 22"/>
                      <p:cNvCxnSpPr/>
                      <p:nvPr/>
                    </p:nvCxnSpPr>
                    <p:spPr>
                      <a:xfrm flipV="1">
                        <a:off x="1650" y="4296"/>
                        <a:ext cx="2576" cy="52"/>
                      </a:xfrm>
                      <a:prstGeom prst="line">
                        <a:avLst/>
                      </a:prstGeom>
                      <a:ln w="28575" cmpd="sng">
                        <a:solidFill>
                          <a:schemeClr val="bg1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9" name="文本框 28"/>
                    <p:cNvSpPr txBox="1"/>
                    <p:nvPr/>
                  </p:nvSpPr>
                  <p:spPr>
                    <a:xfrm>
                      <a:off x="8855" y="3516"/>
                      <a:ext cx="2881" cy="5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2400" b="1">
                          <a:solidFill>
                            <a:srgbClr val="FFC000"/>
                          </a:solidFill>
                        </a:rPr>
                        <a:t>C</a:t>
                      </a:r>
                      <a:r>
                        <a:rPr lang="zh-CN" altLang="en-US" sz="2400" b="1">
                          <a:solidFill>
                            <a:srgbClr val="FFC000"/>
                          </a:solidFill>
                        </a:rPr>
                        <a:t>：情绪及行为</a:t>
                      </a:r>
                    </a:p>
                  </p:txBody>
                </p:sp>
              </p:grpSp>
            </p:grpSp>
          </p:grpSp>
          <p:grpSp>
            <p:nvGrpSpPr>
              <p:cNvPr id="40" name="组合 39"/>
              <p:cNvGrpSpPr/>
              <p:nvPr/>
            </p:nvGrpSpPr>
            <p:grpSpPr>
              <a:xfrm>
                <a:off x="7001" y="5117"/>
                <a:ext cx="1245" cy="606"/>
                <a:chOff x="7001" y="5117"/>
                <a:chExt cx="1245" cy="606"/>
              </a:xfrm>
            </p:grpSpPr>
            <p:cxnSp>
              <p:nvCxnSpPr>
                <p:cNvPr id="32" name="直接箭头连接符 31"/>
                <p:cNvCxnSpPr>
                  <a:endCxn id="9" idx="2"/>
                </p:cNvCxnSpPr>
                <p:nvPr/>
              </p:nvCxnSpPr>
              <p:spPr>
                <a:xfrm flipV="1">
                  <a:off x="7038" y="5117"/>
                  <a:ext cx="586" cy="368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文本框 34"/>
                <p:cNvSpPr txBox="1"/>
                <p:nvPr/>
              </p:nvSpPr>
              <p:spPr>
                <a:xfrm rot="19620000">
                  <a:off x="7001" y="5227"/>
                  <a:ext cx="1245" cy="4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b="1">
                      <a:solidFill>
                        <a:schemeClr val="bg1"/>
                      </a:solidFill>
                      <a:latin typeface="华文行楷" panose="02010800040101010101" charset="-122"/>
                      <a:ea typeface="华文行楷" panose="02010800040101010101" charset="-122"/>
                    </a:rPr>
                    <a:t>根源</a:t>
                  </a:r>
                </a:p>
              </p:txBody>
            </p:sp>
          </p:grpSp>
        </p:grpSp>
      </p:grpSp>
      <p:grpSp>
        <p:nvGrpSpPr>
          <p:cNvPr id="33" name="组合 32"/>
          <p:cNvGrpSpPr/>
          <p:nvPr/>
        </p:nvGrpSpPr>
        <p:grpSpPr>
          <a:xfrm>
            <a:off x="4073525" y="651510"/>
            <a:ext cx="4756150" cy="920115"/>
            <a:chOff x="6415" y="1234"/>
            <a:chExt cx="7490" cy="1241"/>
          </a:xfrm>
        </p:grpSpPr>
        <p:sp>
          <p:nvSpPr>
            <p:cNvPr id="49" name="文本框 48"/>
            <p:cNvSpPr txBox="1"/>
            <p:nvPr/>
          </p:nvSpPr>
          <p:spPr>
            <a:xfrm>
              <a:off x="6664" y="1312"/>
              <a:ext cx="6727" cy="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华文琥珀" panose="02010800040101010101" charset="-122"/>
                  <a:ea typeface="华文琥珀" panose="02010800040101010101" charset="-122"/>
                  <a:cs typeface="华文琥珀" panose="02010800040101010101" charset="-122"/>
                </a:rPr>
                <a:t>情绪</a:t>
              </a:r>
              <a:r>
                <a:rPr lang="en-US" altLang="zh-CN" sz="32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华文琥珀" panose="02010800040101010101" charset="-122"/>
                  <a:ea typeface="华文琥珀" panose="02010800040101010101" charset="-122"/>
                  <a:cs typeface="华文琥珀" panose="02010800040101010101" charset="-122"/>
                </a:rPr>
                <a:t>ABC</a:t>
              </a:r>
              <a:r>
                <a:rPr lang="zh-CN" altLang="en-US" sz="32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华文琥珀" panose="02010800040101010101" charset="-122"/>
                  <a:ea typeface="华文琥珀" panose="02010800040101010101" charset="-122"/>
                  <a:cs typeface="华文琥珀" panose="02010800040101010101" charset="-122"/>
                </a:rPr>
                <a:t>理论</a:t>
              </a: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6415" y="1234"/>
              <a:ext cx="7490" cy="1241"/>
              <a:chOff x="6415" y="1234"/>
              <a:chExt cx="7490" cy="1241"/>
            </a:xfrm>
          </p:grpSpPr>
          <p:sp>
            <p:nvSpPr>
              <p:cNvPr id="51" name="流程图: 可选过程 50"/>
              <p:cNvSpPr/>
              <p:nvPr/>
            </p:nvSpPr>
            <p:spPr>
              <a:xfrm>
                <a:off x="6415" y="1234"/>
                <a:ext cx="7490" cy="887"/>
              </a:xfrm>
              <a:prstGeom prst="flowChartAlternateProcess">
                <a:avLst/>
              </a:prstGeom>
              <a:noFill/>
              <a:ln w="3492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等腰三角形 51"/>
              <p:cNvSpPr/>
              <p:nvPr/>
            </p:nvSpPr>
            <p:spPr>
              <a:xfrm rot="10800000">
                <a:off x="9519" y="2109"/>
                <a:ext cx="938" cy="367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2256155" y="2379345"/>
            <a:ext cx="2029460" cy="1374775"/>
            <a:chOff x="3553" y="3747"/>
            <a:chExt cx="3196" cy="2165"/>
          </a:xfrm>
        </p:grpSpPr>
        <p:pic>
          <p:nvPicPr>
            <p:cNvPr id="5" name="图片 4" descr="485381813371142211_副本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6" y="4061"/>
              <a:ext cx="1373" cy="1851"/>
            </a:xfrm>
            <a:prstGeom prst="rect">
              <a:avLst/>
            </a:prstGeom>
          </p:spPr>
        </p:pic>
        <p:sp>
          <p:nvSpPr>
            <p:cNvPr id="7" name="爆炸形 2 6"/>
            <p:cNvSpPr/>
            <p:nvPr/>
          </p:nvSpPr>
          <p:spPr>
            <a:xfrm>
              <a:off x="3553" y="3747"/>
              <a:ext cx="1941" cy="1733"/>
            </a:xfrm>
            <a:prstGeom prst="irregularSeal2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>
                  <a:solidFill>
                    <a:schemeClr val="tx1"/>
                  </a:solidFill>
                  <a:latin typeface="华文行楷" panose="02010800040101010101" charset="-122"/>
                  <a:ea typeface="华文行楷" panose="02010800040101010101" charset="-122"/>
                </a:rPr>
                <a:t>造事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804785" y="3300095"/>
            <a:ext cx="2336165" cy="1322070"/>
            <a:chOff x="12291" y="5197"/>
            <a:chExt cx="3679" cy="2082"/>
          </a:xfrm>
        </p:grpSpPr>
        <p:pic>
          <p:nvPicPr>
            <p:cNvPr id="25" name="图片 24" descr="459999793598169299_副本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91" y="5365"/>
              <a:ext cx="1480" cy="1914"/>
            </a:xfrm>
            <a:prstGeom prst="rect">
              <a:avLst/>
            </a:prstGeom>
          </p:spPr>
        </p:pic>
        <p:sp>
          <p:nvSpPr>
            <p:cNvPr id="34" name="爆炸形 2 33"/>
            <p:cNvSpPr/>
            <p:nvPr/>
          </p:nvSpPr>
          <p:spPr>
            <a:xfrm>
              <a:off x="14029" y="5197"/>
              <a:ext cx="1941" cy="1733"/>
            </a:xfrm>
            <a:prstGeom prst="irregularSeal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>
                  <a:solidFill>
                    <a:schemeClr val="tx1"/>
                  </a:solidFill>
                  <a:latin typeface="华文行楷" panose="02010800040101010101" charset="-122"/>
                  <a:ea typeface="华文行楷" panose="02010800040101010101" charset="-122"/>
                </a:rPr>
                <a:t>难过</a:t>
              </a:r>
            </a:p>
          </p:txBody>
        </p:sp>
      </p:grpSp>
      <p:sp>
        <p:nvSpPr>
          <p:cNvPr id="44" name="七角星 43"/>
          <p:cNvSpPr/>
          <p:nvPr/>
        </p:nvSpPr>
        <p:spPr>
          <a:xfrm>
            <a:off x="2636520" y="4420235"/>
            <a:ext cx="2079625" cy="973455"/>
          </a:xfrm>
          <a:prstGeom prst="star7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无不合理信念</a:t>
            </a:r>
          </a:p>
        </p:txBody>
      </p:sp>
    </p:spTree>
    <p:custDataLst>
      <p:tags r:id="rId1"/>
    </p:custData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280670" y="-12446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61670" y="-9906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093470" y="-2286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372870" y="-9906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753870" y="-7366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066290" y="-9906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265920" y="636143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9646920" y="638683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0078720" y="646303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0358120" y="638683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0739120" y="641223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1051540" y="638683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971550" y="984250"/>
            <a:ext cx="2245360" cy="1863725"/>
            <a:chOff x="2529" y="5137"/>
            <a:chExt cx="4314" cy="3968"/>
          </a:xfrm>
        </p:grpSpPr>
        <p:sp>
          <p:nvSpPr>
            <p:cNvPr id="17" name="云形标注 16"/>
            <p:cNvSpPr/>
            <p:nvPr/>
          </p:nvSpPr>
          <p:spPr>
            <a:xfrm>
              <a:off x="2529" y="5137"/>
              <a:ext cx="4314" cy="3968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2801" y="5697"/>
              <a:ext cx="3604" cy="33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rPr>
                <a:t>生 活 处 处 皆 学 问，事 事 处 处 需 用 心</a:t>
              </a:r>
            </a:p>
          </p:txBody>
        </p:sp>
      </p:grpSp>
      <p:pic>
        <p:nvPicPr>
          <p:cNvPr id="2" name="图片 1" descr="staff_1024_副本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00000">
            <a:off x="892175" y="3305175"/>
            <a:ext cx="1889125" cy="2816860"/>
          </a:xfrm>
          <a:prstGeom prst="rect">
            <a:avLst/>
          </a:prstGeom>
        </p:spPr>
      </p:pic>
      <p:pic>
        <p:nvPicPr>
          <p:cNvPr id="6" name="图片 5" descr="QQ截图20200703085832_副本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80000">
            <a:off x="7075170" y="1357630"/>
            <a:ext cx="2501900" cy="363791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9428480" y="4614545"/>
            <a:ext cx="1623060" cy="1511300"/>
            <a:chOff x="15210" y="7093"/>
            <a:chExt cx="2556" cy="2380"/>
          </a:xfrm>
        </p:grpSpPr>
        <p:pic>
          <p:nvPicPr>
            <p:cNvPr id="7" name="图片 6" descr="t01d1ae8ff29c630021_副本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10" y="7093"/>
              <a:ext cx="2556" cy="2381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5983" y="7596"/>
              <a:ext cx="163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>
                  <a:latin typeface="华文行楷" panose="02010800040101010101" charset="-122"/>
                  <a:ea typeface="华文行楷" panose="02010800040101010101" charset="-122"/>
                </a:rPr>
                <a:t>好书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5671" y="8176"/>
              <a:ext cx="163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华文行楷" panose="02010800040101010101" charset="-122"/>
                  <a:ea typeface="华文行楷" panose="02010800040101010101" charset="-122"/>
                </a:rPr>
                <a:t> </a:t>
              </a:r>
              <a:r>
                <a:rPr lang="zh-CN" altLang="zh-CN" sz="2400">
                  <a:latin typeface="华文行楷" panose="02010800040101010101" charset="-122"/>
                  <a:ea typeface="华文行楷" panose="02010800040101010101" charset="-122"/>
                </a:rPr>
                <a:t>推荐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 rot="21060000">
            <a:off x="3680460" y="1523365"/>
            <a:ext cx="2690495" cy="3432810"/>
            <a:chOff x="3852" y="1893"/>
            <a:chExt cx="4688" cy="5876"/>
          </a:xfrm>
        </p:grpSpPr>
        <p:pic>
          <p:nvPicPr>
            <p:cNvPr id="3" name="图片 2" descr="C:\Users\Administrator\Desktop\51aSoqA4HRL._SX342_QL70__副本.png51aSoqA4HRL._SX342_QL70__副本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>
            <a:xfrm>
              <a:off x="3852" y="1893"/>
              <a:ext cx="4688" cy="58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  <a:scene3d>
              <a:camera prst="orthographicFront"/>
              <a:lightRig rig="threePt" dir="t"/>
            </a:scene3d>
            <a:sp3d extrusionH="25400" contourW="19050"/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02" y="1928"/>
              <a:ext cx="4238" cy="5806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280670" y="-12446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61670" y="-9906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093470" y="-2286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372870" y="-9906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753870" y="-7366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066290" y="-9906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265920" y="636143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9646920" y="638683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0078720" y="646303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0358120" y="638683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0739120" y="641223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1051540" y="638683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3711575" y="1008380"/>
            <a:ext cx="6826885" cy="2550160"/>
            <a:chOff x="5722" y="2450"/>
            <a:chExt cx="10751" cy="4016"/>
          </a:xfrm>
        </p:grpSpPr>
        <p:grpSp>
          <p:nvGrpSpPr>
            <p:cNvPr id="3" name="组合 2"/>
            <p:cNvGrpSpPr/>
            <p:nvPr/>
          </p:nvGrpSpPr>
          <p:grpSpPr>
            <a:xfrm>
              <a:off x="5722" y="2450"/>
              <a:ext cx="2041" cy="3048"/>
              <a:chOff x="3163" y="3603"/>
              <a:chExt cx="2902" cy="5180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3163" y="3603"/>
                <a:ext cx="2902" cy="5180"/>
                <a:chOff x="4206" y="4190"/>
                <a:chExt cx="2529" cy="4653"/>
              </a:xfrm>
            </p:grpSpPr>
            <p:grpSp>
              <p:nvGrpSpPr>
                <p:cNvPr id="4" name="组合 3"/>
                <p:cNvGrpSpPr/>
                <p:nvPr/>
              </p:nvGrpSpPr>
              <p:grpSpPr>
                <a:xfrm>
                  <a:off x="4206" y="4397"/>
                  <a:ext cx="2529" cy="4446"/>
                  <a:chOff x="4206" y="4397"/>
                  <a:chExt cx="2529" cy="4446"/>
                </a:xfrm>
              </p:grpSpPr>
              <p:sp>
                <p:nvSpPr>
                  <p:cNvPr id="12" name="泪滴形 11"/>
                  <p:cNvSpPr/>
                  <p:nvPr/>
                </p:nvSpPr>
                <p:spPr>
                  <a:xfrm rot="7980000">
                    <a:off x="4349" y="4253"/>
                    <a:ext cx="2242" cy="2529"/>
                  </a:xfrm>
                  <a:prstGeom prst="teardrop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" name="圆柱形 12"/>
                  <p:cNvSpPr/>
                  <p:nvPr/>
                </p:nvSpPr>
                <p:spPr>
                  <a:xfrm>
                    <a:off x="4832" y="7904"/>
                    <a:ext cx="1867" cy="939"/>
                  </a:xfrm>
                  <a:prstGeom prst="ca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b="1">
                      <a:latin typeface="+mj-ea"/>
                      <a:ea typeface="+mj-ea"/>
                    </a:endParaRPr>
                  </a:p>
                </p:txBody>
              </p:sp>
              <p:cxnSp>
                <p:nvCxnSpPr>
                  <p:cNvPr id="30" name="直接连接符 29"/>
                  <p:cNvCxnSpPr/>
                  <p:nvPr/>
                </p:nvCxnSpPr>
                <p:spPr>
                  <a:xfrm>
                    <a:off x="5766" y="7395"/>
                    <a:ext cx="0" cy="114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50" name="礼品卡"/>
                <p:cNvSpPr/>
                <p:nvPr/>
              </p:nvSpPr>
              <p:spPr bwMode="auto">
                <a:xfrm>
                  <a:off x="4750" y="4190"/>
                  <a:ext cx="816" cy="914"/>
                </a:xfrm>
                <a:custGeom>
                  <a:avLst/>
                  <a:gdLst>
                    <a:gd name="T0" fmla="*/ 7109 w 2786"/>
                    <a:gd name="T1" fmla="*/ 1441472 h 2505"/>
                    <a:gd name="T2" fmla="*/ 7109 w 2786"/>
                    <a:gd name="T3" fmla="*/ 364250 h 2505"/>
                    <a:gd name="T4" fmla="*/ 650107 w 2786"/>
                    <a:gd name="T5" fmla="*/ 58875 h 2505"/>
                    <a:gd name="T6" fmla="*/ 1616221 w 2786"/>
                    <a:gd name="T7" fmla="*/ 185036 h 2505"/>
                    <a:gd name="T8" fmla="*/ 1616221 w 2786"/>
                    <a:gd name="T9" fmla="*/ 1620685 h 2505"/>
                    <a:gd name="T10" fmla="*/ 272063 w 2786"/>
                    <a:gd name="T11" fmla="*/ 929063 h 2505"/>
                    <a:gd name="T12" fmla="*/ 93057 w 2786"/>
                    <a:gd name="T13" fmla="*/ 749850 h 2505"/>
                    <a:gd name="T14" fmla="*/ 445899 w 2786"/>
                    <a:gd name="T15" fmla="*/ 256851 h 2505"/>
                    <a:gd name="T16" fmla="*/ 257846 w 2786"/>
                    <a:gd name="T17" fmla="*/ 256851 h 2505"/>
                    <a:gd name="T18" fmla="*/ 266247 w 2786"/>
                    <a:gd name="T19" fmla="*/ 507879 h 2505"/>
                    <a:gd name="T20" fmla="*/ 432974 w 2786"/>
                    <a:gd name="T21" fmla="*/ 506585 h 2505"/>
                    <a:gd name="T22" fmla="*/ 445899 w 2786"/>
                    <a:gd name="T23" fmla="*/ 256851 h 2505"/>
                    <a:gd name="T24" fmla="*/ 555758 w 2786"/>
                    <a:gd name="T25" fmla="*/ 501410 h 2505"/>
                    <a:gd name="T26" fmla="*/ 620381 w 2786"/>
                    <a:gd name="T27" fmla="*/ 256851 h 2505"/>
                    <a:gd name="T28" fmla="*/ 662386 w 2786"/>
                    <a:gd name="T29" fmla="*/ 185036 h 2505"/>
                    <a:gd name="T30" fmla="*/ 1729958 w 2786"/>
                    <a:gd name="T31" fmla="*/ 615925 h 2505"/>
                    <a:gd name="T32" fmla="*/ 1729958 w 2786"/>
                    <a:gd name="T33" fmla="*/ 507879 h 2505"/>
                    <a:gd name="T34" fmla="*/ 989378 w 2786"/>
                    <a:gd name="T35" fmla="*/ 256851 h 2505"/>
                    <a:gd name="T36" fmla="*/ 803264 w 2786"/>
                    <a:gd name="T37" fmla="*/ 628218 h 2505"/>
                    <a:gd name="T38" fmla="*/ 731532 w 2786"/>
                    <a:gd name="T39" fmla="*/ 705208 h 2505"/>
                    <a:gd name="T40" fmla="*/ 674018 w 2786"/>
                    <a:gd name="T41" fmla="*/ 839133 h 2505"/>
                    <a:gd name="T42" fmla="*/ 597763 w 2786"/>
                    <a:gd name="T43" fmla="*/ 911595 h 2505"/>
                    <a:gd name="T44" fmla="*/ 84656 w 2786"/>
                    <a:gd name="T45" fmla="*/ 937474 h 2505"/>
                    <a:gd name="T46" fmla="*/ 257846 w 2786"/>
                    <a:gd name="T47" fmla="*/ 1549517 h 2505"/>
                    <a:gd name="T48" fmla="*/ 473040 w 2786"/>
                    <a:gd name="T49" fmla="*/ 968529 h 2505"/>
                    <a:gd name="T50" fmla="*/ 1729958 w 2786"/>
                    <a:gd name="T51" fmla="*/ 1369657 h 2505"/>
                    <a:gd name="T52" fmla="*/ 1448848 w 2786"/>
                    <a:gd name="T53" fmla="*/ 1464116 h 2505"/>
                    <a:gd name="T54" fmla="*/ 1621391 w 2786"/>
                    <a:gd name="T55" fmla="*/ 1248024 h 2505"/>
                    <a:gd name="T56" fmla="*/ 1510240 w 2786"/>
                    <a:gd name="T57" fmla="*/ 1467998 h 2505"/>
                    <a:gd name="T58" fmla="*/ 1503131 w 2786"/>
                    <a:gd name="T59" fmla="*/ 1424003 h 2505"/>
                    <a:gd name="T60" fmla="*/ 1527688 w 2786"/>
                    <a:gd name="T61" fmla="*/ 1263552 h 2505"/>
                    <a:gd name="T62" fmla="*/ 1457249 w 2786"/>
                    <a:gd name="T63" fmla="*/ 946532 h 2505"/>
                    <a:gd name="T64" fmla="*/ 1578094 w 2786"/>
                    <a:gd name="T65" fmla="*/ 900596 h 2505"/>
                    <a:gd name="T66" fmla="*/ 1512178 w 2786"/>
                    <a:gd name="T67" fmla="*/ 1148390 h 2505"/>
                    <a:gd name="T68" fmla="*/ 1399088 w 2786"/>
                    <a:gd name="T69" fmla="*/ 1396830 h 2505"/>
                    <a:gd name="T70" fmla="*/ 1346097 w 2786"/>
                    <a:gd name="T71" fmla="*/ 1409123 h 2505"/>
                    <a:gd name="T72" fmla="*/ 1289875 w 2786"/>
                    <a:gd name="T73" fmla="*/ 1465410 h 2505"/>
                    <a:gd name="T74" fmla="*/ 1308616 w 2786"/>
                    <a:gd name="T75" fmla="*/ 1221498 h 2505"/>
                    <a:gd name="T76" fmla="*/ 1366777 w 2786"/>
                    <a:gd name="T77" fmla="*/ 1350894 h 2505"/>
                    <a:gd name="T78" fmla="*/ 1289875 w 2786"/>
                    <a:gd name="T79" fmla="*/ 1330838 h 2505"/>
                    <a:gd name="T80" fmla="*/ 1315078 w 2786"/>
                    <a:gd name="T81" fmla="*/ 1262905 h 2505"/>
                    <a:gd name="T82" fmla="*/ 1362899 w 2786"/>
                    <a:gd name="T83" fmla="*/ 1044873 h 2505"/>
                    <a:gd name="T84" fmla="*/ 1225252 w 2786"/>
                    <a:gd name="T85" fmla="*/ 1148390 h 2505"/>
                    <a:gd name="T86" fmla="*/ 1369362 w 2786"/>
                    <a:gd name="T87" fmla="*/ 945238 h 2505"/>
                    <a:gd name="T88" fmla="*/ 1126379 w 2786"/>
                    <a:gd name="T89" fmla="*/ 1403300 h 2505"/>
                    <a:gd name="T90" fmla="*/ 983562 w 2786"/>
                    <a:gd name="T91" fmla="*/ 1465410 h 2505"/>
                    <a:gd name="T92" fmla="*/ 1203927 w 2786"/>
                    <a:gd name="T93" fmla="*/ 1465410 h 2505"/>
                    <a:gd name="T94" fmla="*/ 1103115 w 2786"/>
                    <a:gd name="T95" fmla="*/ 1311429 h 2505"/>
                    <a:gd name="T96" fmla="*/ 1079204 w 2786"/>
                    <a:gd name="T97" fmla="*/ 1311429 h 2505"/>
                    <a:gd name="T98" fmla="*/ 1103115 w 2786"/>
                    <a:gd name="T99" fmla="*/ 1311429 h 2505"/>
                    <a:gd name="T100" fmla="*/ 1186478 w 2786"/>
                    <a:gd name="T101" fmla="*/ 1148390 h 2505"/>
                    <a:gd name="T102" fmla="*/ 897614 w 2786"/>
                    <a:gd name="T103" fmla="*/ 1112806 h 2505"/>
                    <a:gd name="T104" fmla="*/ 1068865 w 2786"/>
                    <a:gd name="T105" fmla="*/ 909654 h 2505"/>
                    <a:gd name="T106" fmla="*/ 920878 w 2786"/>
                    <a:gd name="T107" fmla="*/ 1021581 h 2505"/>
                    <a:gd name="T108" fmla="*/ 1023628 w 2786"/>
                    <a:gd name="T109" fmla="*/ 1046814 h 2505"/>
                    <a:gd name="T110" fmla="*/ 1076619 w 2786"/>
                    <a:gd name="T111" fmla="*/ 1004113 h 2505"/>
                    <a:gd name="T112" fmla="*/ 897614 w 2786"/>
                    <a:gd name="T113" fmla="*/ 1112806 h 2505"/>
                    <a:gd name="T114" fmla="*/ 906661 w 2786"/>
                    <a:gd name="T115" fmla="*/ 1264846 h 2505"/>
                    <a:gd name="T116" fmla="*/ 953189 w 2786"/>
                    <a:gd name="T117" fmla="*/ 1416239 h 2505"/>
                    <a:gd name="T118" fmla="*/ 772891 w 2786"/>
                    <a:gd name="T119" fmla="*/ 1348306 h 250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2786" h="2505">
                      <a:moveTo>
                        <a:pt x="2501" y="2505"/>
                      </a:moveTo>
                      <a:cubicBezTo>
                        <a:pt x="288" y="2505"/>
                        <a:pt x="288" y="2505"/>
                        <a:pt x="288" y="2505"/>
                      </a:cubicBezTo>
                      <a:cubicBezTo>
                        <a:pt x="135" y="2505"/>
                        <a:pt x="11" y="2381"/>
                        <a:pt x="11" y="2228"/>
                      </a:cubicBezTo>
                      <a:cubicBezTo>
                        <a:pt x="11" y="1270"/>
                        <a:pt x="11" y="1270"/>
                        <a:pt x="11" y="1270"/>
                      </a:cubicBezTo>
                      <a:cubicBezTo>
                        <a:pt x="0" y="1232"/>
                        <a:pt x="0" y="1191"/>
                        <a:pt x="11" y="1144"/>
                      </a:cubicBezTo>
                      <a:cubicBezTo>
                        <a:pt x="11" y="563"/>
                        <a:pt x="11" y="563"/>
                        <a:pt x="11" y="563"/>
                      </a:cubicBezTo>
                      <a:cubicBezTo>
                        <a:pt x="11" y="410"/>
                        <a:pt x="135" y="286"/>
                        <a:pt x="288" y="286"/>
                      </a:cubicBezTo>
                      <a:cubicBezTo>
                        <a:pt x="843" y="286"/>
                        <a:pt x="843" y="286"/>
                        <a:pt x="843" y="286"/>
                      </a:cubicBezTo>
                      <a:cubicBezTo>
                        <a:pt x="882" y="199"/>
                        <a:pt x="935" y="126"/>
                        <a:pt x="1006" y="91"/>
                      </a:cubicBezTo>
                      <a:cubicBezTo>
                        <a:pt x="1186" y="0"/>
                        <a:pt x="1293" y="68"/>
                        <a:pt x="1403" y="178"/>
                      </a:cubicBezTo>
                      <a:cubicBezTo>
                        <a:pt x="1438" y="213"/>
                        <a:pt x="1468" y="248"/>
                        <a:pt x="1491" y="286"/>
                      </a:cubicBezTo>
                      <a:cubicBezTo>
                        <a:pt x="2501" y="286"/>
                        <a:pt x="2501" y="286"/>
                        <a:pt x="2501" y="286"/>
                      </a:cubicBezTo>
                      <a:cubicBezTo>
                        <a:pt x="2654" y="286"/>
                        <a:pt x="2786" y="410"/>
                        <a:pt x="2786" y="563"/>
                      </a:cubicBezTo>
                      <a:cubicBezTo>
                        <a:pt x="2786" y="2228"/>
                        <a:pt x="2786" y="2228"/>
                        <a:pt x="2786" y="2228"/>
                      </a:cubicBezTo>
                      <a:cubicBezTo>
                        <a:pt x="2786" y="2381"/>
                        <a:pt x="2654" y="2505"/>
                        <a:pt x="2501" y="2505"/>
                      </a:cubicBezTo>
                      <a:close/>
                      <a:moveTo>
                        <a:pt x="122" y="1362"/>
                      </a:moveTo>
                      <a:cubicBezTo>
                        <a:pt x="130" y="1387"/>
                        <a:pt x="142" y="1409"/>
                        <a:pt x="157" y="1424"/>
                      </a:cubicBezTo>
                      <a:cubicBezTo>
                        <a:pt x="202" y="1469"/>
                        <a:pt x="302" y="1491"/>
                        <a:pt x="421" y="1436"/>
                      </a:cubicBezTo>
                      <a:cubicBezTo>
                        <a:pt x="508" y="1396"/>
                        <a:pt x="658" y="1070"/>
                        <a:pt x="728" y="906"/>
                      </a:cubicBezTo>
                      <a:cubicBezTo>
                        <a:pt x="716" y="899"/>
                        <a:pt x="685" y="873"/>
                        <a:pt x="674" y="852"/>
                      </a:cubicBezTo>
                      <a:cubicBezTo>
                        <a:pt x="510" y="923"/>
                        <a:pt x="184" y="1072"/>
                        <a:pt x="144" y="1159"/>
                      </a:cubicBezTo>
                      <a:cubicBezTo>
                        <a:pt x="134" y="1181"/>
                        <a:pt x="127" y="1202"/>
                        <a:pt x="122" y="1222"/>
                      </a:cubicBezTo>
                      <a:lnTo>
                        <a:pt x="122" y="1362"/>
                      </a:lnTo>
                      <a:close/>
                      <a:moveTo>
                        <a:pt x="690" y="397"/>
                      </a:moveTo>
                      <a:cubicBezTo>
                        <a:pt x="691" y="509"/>
                        <a:pt x="723" y="682"/>
                        <a:pt x="566" y="738"/>
                      </a:cubicBezTo>
                      <a:cubicBezTo>
                        <a:pt x="566" y="821"/>
                        <a:pt x="566" y="397"/>
                        <a:pt x="566" y="397"/>
                      </a:cubicBezTo>
                      <a:cubicBezTo>
                        <a:pt x="399" y="397"/>
                        <a:pt x="399" y="397"/>
                        <a:pt x="399" y="397"/>
                      </a:cubicBezTo>
                      <a:cubicBezTo>
                        <a:pt x="246" y="397"/>
                        <a:pt x="122" y="521"/>
                        <a:pt x="122" y="674"/>
                      </a:cubicBezTo>
                      <a:cubicBezTo>
                        <a:pt x="122" y="785"/>
                        <a:pt x="122" y="785"/>
                        <a:pt x="122" y="785"/>
                      </a:cubicBezTo>
                      <a:cubicBezTo>
                        <a:pt x="412" y="785"/>
                        <a:pt x="412" y="785"/>
                        <a:pt x="412" y="785"/>
                      </a:cubicBezTo>
                      <a:cubicBezTo>
                        <a:pt x="295" y="825"/>
                        <a:pt x="199" y="867"/>
                        <a:pt x="122" y="910"/>
                      </a:cubicBezTo>
                      <a:cubicBezTo>
                        <a:pt x="122" y="960"/>
                        <a:pt x="122" y="960"/>
                        <a:pt x="122" y="960"/>
                      </a:cubicBezTo>
                      <a:cubicBezTo>
                        <a:pt x="271" y="840"/>
                        <a:pt x="547" y="797"/>
                        <a:pt x="670" y="783"/>
                      </a:cubicBezTo>
                      <a:cubicBezTo>
                        <a:pt x="680" y="757"/>
                        <a:pt x="719" y="723"/>
                        <a:pt x="737" y="717"/>
                      </a:cubicBezTo>
                      <a:cubicBezTo>
                        <a:pt x="745" y="644"/>
                        <a:pt x="763" y="518"/>
                        <a:pt x="801" y="397"/>
                      </a:cubicBezTo>
                      <a:lnTo>
                        <a:pt x="690" y="397"/>
                      </a:lnTo>
                      <a:close/>
                      <a:moveTo>
                        <a:pt x="960" y="397"/>
                      </a:moveTo>
                      <a:cubicBezTo>
                        <a:pt x="900" y="507"/>
                        <a:pt x="842" y="636"/>
                        <a:pt x="806" y="721"/>
                      </a:cubicBezTo>
                      <a:cubicBezTo>
                        <a:pt x="835" y="736"/>
                        <a:pt x="858" y="773"/>
                        <a:pt x="860" y="775"/>
                      </a:cubicBezTo>
                      <a:cubicBezTo>
                        <a:pt x="1023" y="704"/>
                        <a:pt x="1350" y="555"/>
                        <a:pt x="1390" y="468"/>
                      </a:cubicBezTo>
                      <a:cubicBezTo>
                        <a:pt x="1401" y="443"/>
                        <a:pt x="1408" y="420"/>
                        <a:pt x="1414" y="397"/>
                      </a:cubicBezTo>
                      <a:lnTo>
                        <a:pt x="960" y="397"/>
                      </a:lnTo>
                      <a:close/>
                      <a:moveTo>
                        <a:pt x="1377" y="203"/>
                      </a:moveTo>
                      <a:cubicBezTo>
                        <a:pt x="1332" y="158"/>
                        <a:pt x="1232" y="136"/>
                        <a:pt x="1112" y="191"/>
                      </a:cubicBezTo>
                      <a:cubicBezTo>
                        <a:pt x="1087" y="202"/>
                        <a:pt x="1057" y="238"/>
                        <a:pt x="1025" y="286"/>
                      </a:cubicBezTo>
                      <a:cubicBezTo>
                        <a:pt x="1417" y="286"/>
                        <a:pt x="1417" y="286"/>
                        <a:pt x="1417" y="286"/>
                      </a:cubicBezTo>
                      <a:cubicBezTo>
                        <a:pt x="1410" y="251"/>
                        <a:pt x="1395" y="222"/>
                        <a:pt x="1377" y="203"/>
                      </a:cubicBezTo>
                      <a:close/>
                      <a:moveTo>
                        <a:pt x="2677" y="952"/>
                      </a:moveTo>
                      <a:cubicBezTo>
                        <a:pt x="1331" y="952"/>
                        <a:pt x="1331" y="952"/>
                        <a:pt x="1331" y="952"/>
                      </a:cubicBezTo>
                      <a:cubicBezTo>
                        <a:pt x="1194" y="806"/>
                        <a:pt x="1439" y="785"/>
                        <a:pt x="1611" y="785"/>
                      </a:cubicBezTo>
                      <a:cubicBezTo>
                        <a:pt x="2677" y="785"/>
                        <a:pt x="2677" y="785"/>
                        <a:pt x="2677" y="785"/>
                      </a:cubicBezTo>
                      <a:cubicBezTo>
                        <a:pt x="2677" y="674"/>
                        <a:pt x="2677" y="674"/>
                        <a:pt x="2677" y="674"/>
                      </a:cubicBezTo>
                      <a:cubicBezTo>
                        <a:pt x="2677" y="521"/>
                        <a:pt x="2543" y="397"/>
                        <a:pt x="2390" y="397"/>
                      </a:cubicBezTo>
                      <a:cubicBezTo>
                        <a:pt x="1531" y="397"/>
                        <a:pt x="1531" y="397"/>
                        <a:pt x="1531" y="397"/>
                      </a:cubicBezTo>
                      <a:cubicBezTo>
                        <a:pt x="1535" y="448"/>
                        <a:pt x="1524" y="506"/>
                        <a:pt x="1490" y="575"/>
                      </a:cubicBezTo>
                      <a:cubicBezTo>
                        <a:pt x="1411" y="732"/>
                        <a:pt x="1143" y="801"/>
                        <a:pt x="966" y="829"/>
                      </a:cubicBezTo>
                      <a:cubicBezTo>
                        <a:pt x="1114" y="848"/>
                        <a:pt x="1180" y="886"/>
                        <a:pt x="1243" y="971"/>
                      </a:cubicBezTo>
                      <a:cubicBezTo>
                        <a:pt x="1325" y="1081"/>
                        <a:pt x="1433" y="1134"/>
                        <a:pt x="1484" y="1127"/>
                      </a:cubicBezTo>
                      <a:cubicBezTo>
                        <a:pt x="1405" y="1206"/>
                        <a:pt x="1333" y="1278"/>
                        <a:pt x="1333" y="1278"/>
                      </a:cubicBezTo>
                      <a:cubicBezTo>
                        <a:pt x="1333" y="1278"/>
                        <a:pt x="1201" y="1191"/>
                        <a:pt x="1132" y="1090"/>
                      </a:cubicBezTo>
                      <a:cubicBezTo>
                        <a:pt x="1067" y="996"/>
                        <a:pt x="959" y="897"/>
                        <a:pt x="853" y="862"/>
                      </a:cubicBezTo>
                      <a:cubicBezTo>
                        <a:pt x="844" y="877"/>
                        <a:pt x="828" y="890"/>
                        <a:pt x="816" y="900"/>
                      </a:cubicBezTo>
                      <a:cubicBezTo>
                        <a:pt x="851" y="1006"/>
                        <a:pt x="949" y="1233"/>
                        <a:pt x="1043" y="1297"/>
                      </a:cubicBezTo>
                      <a:cubicBezTo>
                        <a:pt x="1144" y="1367"/>
                        <a:pt x="1176" y="1610"/>
                        <a:pt x="1176" y="1610"/>
                      </a:cubicBezTo>
                      <a:cubicBezTo>
                        <a:pt x="1176" y="1610"/>
                        <a:pt x="1104" y="1681"/>
                        <a:pt x="1025" y="1760"/>
                      </a:cubicBezTo>
                      <a:cubicBezTo>
                        <a:pt x="1032" y="1710"/>
                        <a:pt x="1035" y="1491"/>
                        <a:pt x="925" y="1409"/>
                      </a:cubicBezTo>
                      <a:cubicBezTo>
                        <a:pt x="839" y="1345"/>
                        <a:pt x="801" y="1161"/>
                        <a:pt x="783" y="1013"/>
                      </a:cubicBezTo>
                      <a:cubicBezTo>
                        <a:pt x="754" y="1190"/>
                        <a:pt x="685" y="1458"/>
                        <a:pt x="528" y="1536"/>
                      </a:cubicBezTo>
                      <a:cubicBezTo>
                        <a:pt x="347" y="1627"/>
                        <a:pt x="241" y="1559"/>
                        <a:pt x="131" y="1449"/>
                      </a:cubicBezTo>
                      <a:cubicBezTo>
                        <a:pt x="128" y="1446"/>
                        <a:pt x="125" y="1443"/>
                        <a:pt x="122" y="1440"/>
                      </a:cubicBezTo>
                      <a:cubicBezTo>
                        <a:pt x="122" y="2117"/>
                        <a:pt x="122" y="2117"/>
                        <a:pt x="122" y="2117"/>
                      </a:cubicBezTo>
                      <a:cubicBezTo>
                        <a:pt x="122" y="2270"/>
                        <a:pt x="246" y="2395"/>
                        <a:pt x="399" y="2395"/>
                      </a:cubicBezTo>
                      <a:cubicBezTo>
                        <a:pt x="566" y="2395"/>
                        <a:pt x="566" y="2395"/>
                        <a:pt x="566" y="2395"/>
                      </a:cubicBezTo>
                      <a:cubicBezTo>
                        <a:pt x="566" y="1665"/>
                        <a:pt x="566" y="1665"/>
                        <a:pt x="566" y="1665"/>
                      </a:cubicBezTo>
                      <a:cubicBezTo>
                        <a:pt x="636" y="1606"/>
                        <a:pt x="691" y="1549"/>
                        <a:pt x="732" y="1497"/>
                      </a:cubicBezTo>
                      <a:cubicBezTo>
                        <a:pt x="732" y="2395"/>
                        <a:pt x="732" y="2395"/>
                        <a:pt x="732" y="2395"/>
                      </a:cubicBezTo>
                      <a:cubicBezTo>
                        <a:pt x="2390" y="2395"/>
                        <a:pt x="2390" y="2395"/>
                        <a:pt x="2390" y="2395"/>
                      </a:cubicBezTo>
                      <a:cubicBezTo>
                        <a:pt x="2543" y="2395"/>
                        <a:pt x="2677" y="2270"/>
                        <a:pt x="2677" y="2117"/>
                      </a:cubicBezTo>
                      <a:lnTo>
                        <a:pt x="2677" y="952"/>
                      </a:lnTo>
                      <a:close/>
                      <a:moveTo>
                        <a:pt x="2337" y="2269"/>
                      </a:moveTo>
                      <a:cubicBezTo>
                        <a:pt x="2294" y="2269"/>
                        <a:pt x="2262" y="2266"/>
                        <a:pt x="2242" y="2263"/>
                      </a:cubicBezTo>
                      <a:cubicBezTo>
                        <a:pt x="2242" y="1897"/>
                        <a:pt x="2242" y="1897"/>
                        <a:pt x="2242" y="1897"/>
                      </a:cubicBezTo>
                      <a:cubicBezTo>
                        <a:pt x="2273" y="1892"/>
                        <a:pt x="2313" y="1888"/>
                        <a:pt x="2355" y="1888"/>
                      </a:cubicBezTo>
                      <a:cubicBezTo>
                        <a:pt x="2427" y="1888"/>
                        <a:pt x="2473" y="1902"/>
                        <a:pt x="2509" y="1929"/>
                      </a:cubicBezTo>
                      <a:cubicBezTo>
                        <a:pt x="2548" y="1957"/>
                        <a:pt x="2572" y="2003"/>
                        <a:pt x="2572" y="2069"/>
                      </a:cubicBezTo>
                      <a:cubicBezTo>
                        <a:pt x="2572" y="2141"/>
                        <a:pt x="2546" y="2190"/>
                        <a:pt x="2511" y="2221"/>
                      </a:cubicBezTo>
                      <a:cubicBezTo>
                        <a:pt x="2471" y="2253"/>
                        <a:pt x="2411" y="2269"/>
                        <a:pt x="2337" y="2269"/>
                      </a:cubicBezTo>
                      <a:close/>
                      <a:moveTo>
                        <a:pt x="2364" y="1953"/>
                      </a:moveTo>
                      <a:cubicBezTo>
                        <a:pt x="2346" y="1953"/>
                        <a:pt x="2333" y="1955"/>
                        <a:pt x="2326" y="1957"/>
                      </a:cubicBezTo>
                      <a:cubicBezTo>
                        <a:pt x="2326" y="2201"/>
                        <a:pt x="2326" y="2201"/>
                        <a:pt x="2326" y="2201"/>
                      </a:cubicBezTo>
                      <a:cubicBezTo>
                        <a:pt x="2333" y="2203"/>
                        <a:pt x="2345" y="2203"/>
                        <a:pt x="2355" y="2203"/>
                      </a:cubicBezTo>
                      <a:cubicBezTo>
                        <a:pt x="2432" y="2203"/>
                        <a:pt x="2483" y="2161"/>
                        <a:pt x="2483" y="2072"/>
                      </a:cubicBezTo>
                      <a:cubicBezTo>
                        <a:pt x="2483" y="1994"/>
                        <a:pt x="2437" y="1953"/>
                        <a:pt x="2364" y="1953"/>
                      </a:cubicBezTo>
                      <a:close/>
                      <a:moveTo>
                        <a:pt x="2340" y="1775"/>
                      </a:moveTo>
                      <a:cubicBezTo>
                        <a:pt x="2255" y="1775"/>
                        <a:pt x="2255" y="1775"/>
                        <a:pt x="2255" y="1775"/>
                      </a:cubicBezTo>
                      <a:cubicBezTo>
                        <a:pt x="2255" y="1463"/>
                        <a:pt x="2255" y="1463"/>
                        <a:pt x="2255" y="1463"/>
                      </a:cubicBezTo>
                      <a:cubicBezTo>
                        <a:pt x="2155" y="1463"/>
                        <a:pt x="2155" y="1463"/>
                        <a:pt x="2155" y="1463"/>
                      </a:cubicBezTo>
                      <a:cubicBezTo>
                        <a:pt x="2155" y="1392"/>
                        <a:pt x="2155" y="1392"/>
                        <a:pt x="2155" y="1392"/>
                      </a:cubicBezTo>
                      <a:cubicBezTo>
                        <a:pt x="2442" y="1392"/>
                        <a:pt x="2442" y="1392"/>
                        <a:pt x="2442" y="1392"/>
                      </a:cubicBezTo>
                      <a:cubicBezTo>
                        <a:pt x="2442" y="1463"/>
                        <a:pt x="2442" y="1463"/>
                        <a:pt x="2442" y="1463"/>
                      </a:cubicBezTo>
                      <a:cubicBezTo>
                        <a:pt x="2340" y="1463"/>
                        <a:pt x="2340" y="1463"/>
                        <a:pt x="2340" y="1463"/>
                      </a:cubicBezTo>
                      <a:lnTo>
                        <a:pt x="2340" y="1775"/>
                      </a:lnTo>
                      <a:close/>
                      <a:moveTo>
                        <a:pt x="2115" y="2088"/>
                      </a:moveTo>
                      <a:cubicBezTo>
                        <a:pt x="2115" y="2090"/>
                        <a:pt x="2115" y="2090"/>
                        <a:pt x="2115" y="2090"/>
                      </a:cubicBezTo>
                      <a:cubicBezTo>
                        <a:pt x="2141" y="2100"/>
                        <a:pt x="2155" y="2125"/>
                        <a:pt x="2165" y="2159"/>
                      </a:cubicBezTo>
                      <a:cubicBezTo>
                        <a:pt x="2177" y="2202"/>
                        <a:pt x="2188" y="2251"/>
                        <a:pt x="2195" y="2265"/>
                      </a:cubicBezTo>
                      <a:cubicBezTo>
                        <a:pt x="2108" y="2265"/>
                        <a:pt x="2108" y="2265"/>
                        <a:pt x="2108" y="2265"/>
                      </a:cubicBezTo>
                      <a:cubicBezTo>
                        <a:pt x="2103" y="2254"/>
                        <a:pt x="2093" y="2224"/>
                        <a:pt x="2083" y="2178"/>
                      </a:cubicBezTo>
                      <a:cubicBezTo>
                        <a:pt x="2072" y="2131"/>
                        <a:pt x="2056" y="2119"/>
                        <a:pt x="2021" y="2118"/>
                      </a:cubicBezTo>
                      <a:cubicBezTo>
                        <a:pt x="1996" y="2118"/>
                        <a:pt x="1996" y="2118"/>
                        <a:pt x="1996" y="2118"/>
                      </a:cubicBezTo>
                      <a:cubicBezTo>
                        <a:pt x="1996" y="2265"/>
                        <a:pt x="1996" y="2265"/>
                        <a:pt x="1996" y="2265"/>
                      </a:cubicBezTo>
                      <a:cubicBezTo>
                        <a:pt x="1913" y="2265"/>
                        <a:pt x="1913" y="2265"/>
                        <a:pt x="1913" y="2265"/>
                      </a:cubicBezTo>
                      <a:cubicBezTo>
                        <a:pt x="1913" y="1896"/>
                        <a:pt x="1913" y="1896"/>
                        <a:pt x="1913" y="1896"/>
                      </a:cubicBezTo>
                      <a:cubicBezTo>
                        <a:pt x="1940" y="1892"/>
                        <a:pt x="1980" y="1888"/>
                        <a:pt x="2025" y="1888"/>
                      </a:cubicBezTo>
                      <a:cubicBezTo>
                        <a:pt x="2081" y="1888"/>
                        <a:pt x="2119" y="1897"/>
                        <a:pt x="2146" y="1918"/>
                      </a:cubicBezTo>
                      <a:cubicBezTo>
                        <a:pt x="2169" y="1936"/>
                        <a:pt x="2181" y="1962"/>
                        <a:pt x="2181" y="1997"/>
                      </a:cubicBezTo>
                      <a:cubicBezTo>
                        <a:pt x="2181" y="2044"/>
                        <a:pt x="2147" y="2077"/>
                        <a:pt x="2115" y="2088"/>
                      </a:cubicBezTo>
                      <a:close/>
                      <a:moveTo>
                        <a:pt x="2035" y="1952"/>
                      </a:moveTo>
                      <a:cubicBezTo>
                        <a:pt x="2014" y="1952"/>
                        <a:pt x="2002" y="1953"/>
                        <a:pt x="1996" y="1954"/>
                      </a:cubicBezTo>
                      <a:cubicBezTo>
                        <a:pt x="1996" y="2057"/>
                        <a:pt x="1996" y="2057"/>
                        <a:pt x="1996" y="2057"/>
                      </a:cubicBezTo>
                      <a:cubicBezTo>
                        <a:pt x="2030" y="2057"/>
                        <a:pt x="2030" y="2057"/>
                        <a:pt x="2030" y="2057"/>
                      </a:cubicBezTo>
                      <a:cubicBezTo>
                        <a:pt x="2072" y="2057"/>
                        <a:pt x="2097" y="2036"/>
                        <a:pt x="2097" y="2003"/>
                      </a:cubicBezTo>
                      <a:cubicBezTo>
                        <a:pt x="2097" y="1969"/>
                        <a:pt x="2073" y="1952"/>
                        <a:pt x="2035" y="1952"/>
                      </a:cubicBezTo>
                      <a:close/>
                      <a:moveTo>
                        <a:pt x="1984" y="1547"/>
                      </a:moveTo>
                      <a:cubicBezTo>
                        <a:pt x="2109" y="1547"/>
                        <a:pt x="2109" y="1547"/>
                        <a:pt x="2109" y="1547"/>
                      </a:cubicBezTo>
                      <a:cubicBezTo>
                        <a:pt x="2109" y="1615"/>
                        <a:pt x="2109" y="1615"/>
                        <a:pt x="2109" y="1615"/>
                      </a:cubicBezTo>
                      <a:cubicBezTo>
                        <a:pt x="1984" y="1615"/>
                        <a:pt x="1984" y="1615"/>
                        <a:pt x="1984" y="1615"/>
                      </a:cubicBezTo>
                      <a:cubicBezTo>
                        <a:pt x="1984" y="1775"/>
                        <a:pt x="1984" y="1775"/>
                        <a:pt x="1984" y="1775"/>
                      </a:cubicBezTo>
                      <a:cubicBezTo>
                        <a:pt x="1896" y="1775"/>
                        <a:pt x="1896" y="1775"/>
                        <a:pt x="1896" y="1775"/>
                      </a:cubicBezTo>
                      <a:cubicBezTo>
                        <a:pt x="1896" y="1392"/>
                        <a:pt x="1896" y="1392"/>
                        <a:pt x="1896" y="1392"/>
                      </a:cubicBezTo>
                      <a:cubicBezTo>
                        <a:pt x="2119" y="1392"/>
                        <a:pt x="2119" y="1392"/>
                        <a:pt x="2119" y="1392"/>
                      </a:cubicBezTo>
                      <a:cubicBezTo>
                        <a:pt x="2119" y="1461"/>
                        <a:pt x="2119" y="1461"/>
                        <a:pt x="2119" y="1461"/>
                      </a:cubicBezTo>
                      <a:cubicBezTo>
                        <a:pt x="1984" y="1461"/>
                        <a:pt x="1984" y="1461"/>
                        <a:pt x="1984" y="1461"/>
                      </a:cubicBezTo>
                      <a:lnTo>
                        <a:pt x="1984" y="1547"/>
                      </a:lnTo>
                      <a:close/>
                      <a:moveTo>
                        <a:pt x="1743" y="2169"/>
                      </a:moveTo>
                      <a:cubicBezTo>
                        <a:pt x="1636" y="2169"/>
                        <a:pt x="1636" y="2169"/>
                        <a:pt x="1636" y="2169"/>
                      </a:cubicBezTo>
                      <a:cubicBezTo>
                        <a:pt x="1609" y="2265"/>
                        <a:pt x="1609" y="2265"/>
                        <a:pt x="1609" y="2265"/>
                      </a:cubicBezTo>
                      <a:cubicBezTo>
                        <a:pt x="1522" y="2265"/>
                        <a:pt x="1522" y="2265"/>
                        <a:pt x="1522" y="2265"/>
                      </a:cubicBezTo>
                      <a:cubicBezTo>
                        <a:pt x="1636" y="1891"/>
                        <a:pt x="1636" y="1891"/>
                        <a:pt x="1636" y="1891"/>
                      </a:cubicBezTo>
                      <a:cubicBezTo>
                        <a:pt x="1746" y="1891"/>
                        <a:pt x="1746" y="1891"/>
                        <a:pt x="1746" y="1891"/>
                      </a:cubicBezTo>
                      <a:cubicBezTo>
                        <a:pt x="1863" y="2265"/>
                        <a:pt x="1863" y="2265"/>
                        <a:pt x="1863" y="2265"/>
                      </a:cubicBezTo>
                      <a:cubicBezTo>
                        <a:pt x="1772" y="2265"/>
                        <a:pt x="1772" y="2265"/>
                        <a:pt x="1772" y="2265"/>
                      </a:cubicBezTo>
                      <a:lnTo>
                        <a:pt x="1743" y="2169"/>
                      </a:lnTo>
                      <a:close/>
                      <a:moveTo>
                        <a:pt x="1707" y="2027"/>
                      </a:moveTo>
                      <a:cubicBezTo>
                        <a:pt x="1701" y="2004"/>
                        <a:pt x="1694" y="1977"/>
                        <a:pt x="1688" y="1954"/>
                      </a:cubicBezTo>
                      <a:cubicBezTo>
                        <a:pt x="1687" y="1954"/>
                        <a:pt x="1687" y="1954"/>
                        <a:pt x="1687" y="1954"/>
                      </a:cubicBezTo>
                      <a:cubicBezTo>
                        <a:pt x="1682" y="1977"/>
                        <a:pt x="1676" y="2005"/>
                        <a:pt x="1670" y="2027"/>
                      </a:cubicBezTo>
                      <a:cubicBezTo>
                        <a:pt x="1648" y="2106"/>
                        <a:pt x="1648" y="2106"/>
                        <a:pt x="1648" y="2106"/>
                      </a:cubicBezTo>
                      <a:cubicBezTo>
                        <a:pt x="1730" y="2106"/>
                        <a:pt x="1730" y="2106"/>
                        <a:pt x="1730" y="2106"/>
                      </a:cubicBezTo>
                      <a:lnTo>
                        <a:pt x="1707" y="2027"/>
                      </a:lnTo>
                      <a:close/>
                      <a:moveTo>
                        <a:pt x="1733" y="1392"/>
                      </a:moveTo>
                      <a:cubicBezTo>
                        <a:pt x="1836" y="1392"/>
                        <a:pt x="1836" y="1392"/>
                        <a:pt x="1836" y="1392"/>
                      </a:cubicBezTo>
                      <a:cubicBezTo>
                        <a:pt x="1836" y="1775"/>
                        <a:pt x="1836" y="1775"/>
                        <a:pt x="1836" y="1775"/>
                      </a:cubicBezTo>
                      <a:cubicBezTo>
                        <a:pt x="1733" y="1775"/>
                        <a:pt x="1733" y="1775"/>
                        <a:pt x="1733" y="1775"/>
                      </a:cubicBezTo>
                      <a:lnTo>
                        <a:pt x="1733" y="1392"/>
                      </a:lnTo>
                      <a:close/>
                      <a:moveTo>
                        <a:pt x="1389" y="1720"/>
                      </a:moveTo>
                      <a:cubicBezTo>
                        <a:pt x="1355" y="1687"/>
                        <a:pt x="1337" y="1638"/>
                        <a:pt x="1337" y="1583"/>
                      </a:cubicBezTo>
                      <a:cubicBezTo>
                        <a:pt x="1337" y="1459"/>
                        <a:pt x="1428" y="1388"/>
                        <a:pt x="1550" y="1388"/>
                      </a:cubicBezTo>
                      <a:cubicBezTo>
                        <a:pt x="1598" y="1388"/>
                        <a:pt x="1635" y="1397"/>
                        <a:pt x="1654" y="1406"/>
                      </a:cubicBezTo>
                      <a:cubicBezTo>
                        <a:pt x="1636" y="1474"/>
                        <a:pt x="1636" y="1474"/>
                        <a:pt x="1636" y="1474"/>
                      </a:cubicBezTo>
                      <a:cubicBezTo>
                        <a:pt x="1616" y="1464"/>
                        <a:pt x="1591" y="1458"/>
                        <a:pt x="1550" y="1458"/>
                      </a:cubicBezTo>
                      <a:cubicBezTo>
                        <a:pt x="1479" y="1458"/>
                        <a:pt x="1425" y="1497"/>
                        <a:pt x="1425" y="1579"/>
                      </a:cubicBezTo>
                      <a:cubicBezTo>
                        <a:pt x="1425" y="1656"/>
                        <a:pt x="1474" y="1701"/>
                        <a:pt x="1543" y="1701"/>
                      </a:cubicBezTo>
                      <a:cubicBezTo>
                        <a:pt x="1562" y="1701"/>
                        <a:pt x="1578" y="1699"/>
                        <a:pt x="1584" y="1696"/>
                      </a:cubicBezTo>
                      <a:cubicBezTo>
                        <a:pt x="1584" y="1618"/>
                        <a:pt x="1584" y="1618"/>
                        <a:pt x="1584" y="1618"/>
                      </a:cubicBezTo>
                      <a:cubicBezTo>
                        <a:pt x="1527" y="1618"/>
                        <a:pt x="1527" y="1618"/>
                        <a:pt x="1527" y="1618"/>
                      </a:cubicBezTo>
                      <a:cubicBezTo>
                        <a:pt x="1527" y="1552"/>
                        <a:pt x="1527" y="1552"/>
                        <a:pt x="1527" y="1552"/>
                      </a:cubicBezTo>
                      <a:cubicBezTo>
                        <a:pt x="1666" y="1552"/>
                        <a:pt x="1666" y="1552"/>
                        <a:pt x="1666" y="1552"/>
                      </a:cubicBezTo>
                      <a:cubicBezTo>
                        <a:pt x="1666" y="1748"/>
                        <a:pt x="1666" y="1748"/>
                        <a:pt x="1666" y="1748"/>
                      </a:cubicBezTo>
                      <a:cubicBezTo>
                        <a:pt x="1640" y="1757"/>
                        <a:pt x="1591" y="1769"/>
                        <a:pt x="1541" y="1769"/>
                      </a:cubicBezTo>
                      <a:cubicBezTo>
                        <a:pt x="1473" y="1769"/>
                        <a:pt x="1424" y="1752"/>
                        <a:pt x="1389" y="1720"/>
                      </a:cubicBezTo>
                      <a:close/>
                      <a:moveTo>
                        <a:pt x="1492" y="1902"/>
                      </a:moveTo>
                      <a:cubicBezTo>
                        <a:pt x="1474" y="1969"/>
                        <a:pt x="1474" y="1969"/>
                        <a:pt x="1474" y="1969"/>
                      </a:cubicBezTo>
                      <a:cubicBezTo>
                        <a:pt x="1457" y="1962"/>
                        <a:pt x="1434" y="1955"/>
                        <a:pt x="1403" y="1955"/>
                      </a:cubicBezTo>
                      <a:cubicBezTo>
                        <a:pt x="1337" y="1955"/>
                        <a:pt x="1284" y="1996"/>
                        <a:pt x="1284" y="2079"/>
                      </a:cubicBezTo>
                      <a:cubicBezTo>
                        <a:pt x="1284" y="2154"/>
                        <a:pt x="1329" y="2201"/>
                        <a:pt x="1404" y="2201"/>
                      </a:cubicBezTo>
                      <a:cubicBezTo>
                        <a:pt x="1430" y="2201"/>
                        <a:pt x="1457" y="2196"/>
                        <a:pt x="1475" y="2189"/>
                      </a:cubicBezTo>
                      <a:cubicBezTo>
                        <a:pt x="1487" y="2255"/>
                        <a:pt x="1487" y="2255"/>
                        <a:pt x="1487" y="2255"/>
                      </a:cubicBezTo>
                      <a:cubicBezTo>
                        <a:pt x="1472" y="2262"/>
                        <a:pt x="1436" y="2271"/>
                        <a:pt x="1391" y="2271"/>
                      </a:cubicBezTo>
                      <a:cubicBezTo>
                        <a:pt x="1262" y="2271"/>
                        <a:pt x="1196" y="2190"/>
                        <a:pt x="1196" y="2084"/>
                      </a:cubicBezTo>
                      <a:cubicBezTo>
                        <a:pt x="1196" y="1956"/>
                        <a:pt x="1287" y="1886"/>
                        <a:pt x="1400" y="1886"/>
                      </a:cubicBezTo>
                      <a:cubicBezTo>
                        <a:pt x="1444" y="1886"/>
                        <a:pt x="1477" y="1894"/>
                        <a:pt x="1492" y="19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 anchorCtr="1"/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33" name="文本框 32"/>
              <p:cNvSpPr txBox="1"/>
              <p:nvPr/>
            </p:nvSpPr>
            <p:spPr>
              <a:xfrm>
                <a:off x="3787" y="4799"/>
                <a:ext cx="2241" cy="1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>
                    <a:solidFill>
                      <a:schemeClr val="bg1"/>
                    </a:solidFill>
                    <a:latin typeface="华文彩云" panose="02010800040101010101" charset="-122"/>
                    <a:ea typeface="华文彩云" panose="02010800040101010101" charset="-122"/>
                  </a:rPr>
                  <a:t>01</a:t>
                </a: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7989" y="3705"/>
              <a:ext cx="8484" cy="276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/>
                <a:t>    </a:t>
              </a:r>
              <a:r>
                <a:rPr lang="en-US" altLang="zh-CN" sz="2400" b="1"/>
                <a:t> </a:t>
              </a:r>
              <a:r>
                <a:rPr lang="zh-CN" altLang="en-US" sz="2400" b="1"/>
                <a:t>以宿舍为单位，每个宿舍运用情绪</a:t>
              </a:r>
              <a:r>
                <a:rPr lang="en-US" altLang="zh-CN" sz="2400" b="1"/>
                <a:t>ABC</a:t>
              </a:r>
              <a:r>
                <a:rPr lang="zh-CN" altLang="en-US" sz="2400" b="1"/>
                <a:t>理论分析并解决一个现实宿舍生活案例</a:t>
              </a:r>
              <a:r>
                <a:rPr lang="zh-CN" altLang="en-US"/>
                <a:t> 。 </a:t>
              </a:r>
            </a:p>
          </p:txBody>
        </p:sp>
      </p:grpSp>
      <p:sp>
        <p:nvSpPr>
          <p:cNvPr id="44" name="仪表盘"/>
          <p:cNvSpPr/>
          <p:nvPr/>
        </p:nvSpPr>
        <p:spPr bwMode="auto">
          <a:xfrm>
            <a:off x="4273550" y="3759200"/>
            <a:ext cx="474345" cy="440055"/>
          </a:xfrm>
          <a:custGeom>
            <a:avLst/>
            <a:gdLst>
              <a:gd name="T0" fmla="*/ 899503 w 2736"/>
              <a:gd name="T1" fmla="*/ 1800397 h 2736"/>
              <a:gd name="T2" fmla="*/ 1799005 w 2736"/>
              <a:gd name="T3" fmla="*/ 893618 h 2736"/>
              <a:gd name="T4" fmla="*/ 899503 w 2736"/>
              <a:gd name="T5" fmla="*/ 658 h 2736"/>
              <a:gd name="T6" fmla="*/ 263670 w 2736"/>
              <a:gd name="T7" fmla="*/ 263874 h 2736"/>
              <a:gd name="T8" fmla="*/ 263670 w 2736"/>
              <a:gd name="T9" fmla="*/ 1536523 h 2736"/>
              <a:gd name="T10" fmla="*/ 899503 w 2736"/>
              <a:gd name="T11" fmla="*/ 153323 h 2736"/>
              <a:gd name="T12" fmla="*/ 1645800 w 2736"/>
              <a:gd name="T13" fmla="*/ 893618 h 2736"/>
              <a:gd name="T14" fmla="*/ 899503 w 2736"/>
              <a:gd name="T15" fmla="*/ 1647074 h 2736"/>
              <a:gd name="T16" fmla="*/ 153205 w 2736"/>
              <a:gd name="T17" fmla="*/ 900199 h 2736"/>
              <a:gd name="T18" fmla="*/ 325478 w 2736"/>
              <a:gd name="T19" fmla="*/ 1072605 h 2736"/>
              <a:gd name="T20" fmla="*/ 513532 w 2736"/>
              <a:gd name="T21" fmla="*/ 1323976 h 2736"/>
              <a:gd name="T22" fmla="*/ 378080 w 2736"/>
              <a:gd name="T23" fmla="*/ 1061418 h 2736"/>
              <a:gd name="T24" fmla="*/ 355067 w 2736"/>
              <a:gd name="T25" fmla="*/ 865322 h 2736"/>
              <a:gd name="T26" fmla="*/ 899503 w 2736"/>
              <a:gd name="T27" fmla="*/ 354025 h 2736"/>
              <a:gd name="T28" fmla="*/ 1304542 w 2736"/>
              <a:gd name="T29" fmla="*/ 534328 h 2736"/>
              <a:gd name="T30" fmla="*/ 1367665 w 2736"/>
              <a:gd name="T31" fmla="*/ 642905 h 2736"/>
              <a:gd name="T32" fmla="*/ 1441966 w 2736"/>
              <a:gd name="T33" fmla="*/ 838343 h 2736"/>
              <a:gd name="T34" fmla="*/ 1427500 w 2736"/>
              <a:gd name="T35" fmla="*/ 1037071 h 2736"/>
              <a:gd name="T36" fmla="*/ 1241419 w 2736"/>
              <a:gd name="T37" fmla="*/ 1135777 h 2736"/>
              <a:gd name="T38" fmla="*/ 1192761 w 2736"/>
              <a:gd name="T39" fmla="*/ 606713 h 2736"/>
              <a:gd name="T40" fmla="*/ 1068488 w 2736"/>
              <a:gd name="T41" fmla="*/ 517219 h 2736"/>
              <a:gd name="T42" fmla="*/ 862681 w 2736"/>
              <a:gd name="T43" fmla="*/ 486949 h 2736"/>
              <a:gd name="T44" fmla="*/ 484600 w 2736"/>
              <a:gd name="T45" fmla="*/ 900199 h 2736"/>
              <a:gd name="T46" fmla="*/ 643723 w 2736"/>
              <a:gd name="T47" fmla="*/ 1193684 h 2736"/>
              <a:gd name="T48" fmla="*/ 537860 w 2736"/>
              <a:gd name="T49" fmla="*/ 900199 h 2736"/>
              <a:gd name="T50" fmla="*/ 860708 w 2736"/>
              <a:gd name="T51" fmla="*/ 540251 h 2736"/>
              <a:gd name="T52" fmla="*/ 1052707 w 2736"/>
              <a:gd name="T53" fmla="*/ 572495 h 2736"/>
              <a:gd name="T54" fmla="*/ 1261145 w 2736"/>
              <a:gd name="T55" fmla="*/ 900199 h 2736"/>
              <a:gd name="T56" fmla="*/ 1009310 w 2736"/>
              <a:gd name="T57" fmla="*/ 903489 h 2736"/>
              <a:gd name="T58" fmla="*/ 904105 w 2736"/>
              <a:gd name="T59" fmla="*/ 797544 h 2736"/>
              <a:gd name="T60" fmla="*/ 896872 w 2736"/>
              <a:gd name="T61" fmla="*/ 1007459 h 2736"/>
              <a:gd name="T62" fmla="*/ 1388706 w 2736"/>
              <a:gd name="T63" fmla="*/ 1391754 h 2736"/>
              <a:gd name="T64" fmla="*/ 1372925 w 2736"/>
              <a:gd name="T65" fmla="*/ 1267385 h 2736"/>
              <a:gd name="T66" fmla="*/ 1573472 w 2736"/>
              <a:gd name="T67" fmla="*/ 940339 h 2736"/>
              <a:gd name="T68" fmla="*/ 1426185 w 2736"/>
              <a:gd name="T69" fmla="*/ 613951 h 2736"/>
              <a:gd name="T70" fmla="*/ 1367665 w 2736"/>
              <a:gd name="T71" fmla="*/ 497478 h 2736"/>
              <a:gd name="T72" fmla="*/ 1322953 w 2736"/>
              <a:gd name="T73" fmla="*/ 476421 h 2736"/>
              <a:gd name="T74" fmla="*/ 476052 w 2736"/>
              <a:gd name="T75" fmla="*/ 476421 h 2736"/>
              <a:gd name="T76" fmla="*/ 225533 w 2736"/>
              <a:gd name="T77" fmla="*/ 967977 h 27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736" h="2736">
                <a:moveTo>
                  <a:pt x="401" y="2335"/>
                </a:moveTo>
                <a:cubicBezTo>
                  <a:pt x="668" y="2602"/>
                  <a:pt x="1018" y="2736"/>
                  <a:pt x="1368" y="2736"/>
                </a:cubicBezTo>
                <a:cubicBezTo>
                  <a:pt x="1718" y="2736"/>
                  <a:pt x="2068" y="2602"/>
                  <a:pt x="2335" y="2335"/>
                </a:cubicBezTo>
                <a:cubicBezTo>
                  <a:pt x="2605" y="2065"/>
                  <a:pt x="2736" y="1710"/>
                  <a:pt x="2736" y="1358"/>
                </a:cubicBezTo>
                <a:cubicBezTo>
                  <a:pt x="2736" y="1011"/>
                  <a:pt x="2599" y="665"/>
                  <a:pt x="2335" y="401"/>
                </a:cubicBezTo>
                <a:cubicBezTo>
                  <a:pt x="2068" y="134"/>
                  <a:pt x="1718" y="0"/>
                  <a:pt x="1368" y="1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018" y="1"/>
                  <a:pt x="668" y="134"/>
                  <a:pt x="401" y="401"/>
                </a:cubicBezTo>
                <a:cubicBezTo>
                  <a:pt x="134" y="668"/>
                  <a:pt x="0" y="1019"/>
                  <a:pt x="1" y="1368"/>
                </a:cubicBezTo>
                <a:cubicBezTo>
                  <a:pt x="0" y="1718"/>
                  <a:pt x="134" y="2069"/>
                  <a:pt x="401" y="2335"/>
                </a:cubicBezTo>
                <a:close/>
                <a:moveTo>
                  <a:pt x="566" y="566"/>
                </a:moveTo>
                <a:cubicBezTo>
                  <a:pt x="788" y="344"/>
                  <a:pt x="1077" y="233"/>
                  <a:pt x="1368" y="233"/>
                </a:cubicBezTo>
                <a:cubicBezTo>
                  <a:pt x="1659" y="233"/>
                  <a:pt x="1949" y="344"/>
                  <a:pt x="2171" y="566"/>
                </a:cubicBezTo>
                <a:cubicBezTo>
                  <a:pt x="2391" y="786"/>
                  <a:pt x="2503" y="1072"/>
                  <a:pt x="2503" y="1358"/>
                </a:cubicBezTo>
                <a:cubicBezTo>
                  <a:pt x="2503" y="1653"/>
                  <a:pt x="2394" y="1947"/>
                  <a:pt x="2171" y="2171"/>
                </a:cubicBezTo>
                <a:cubicBezTo>
                  <a:pt x="1949" y="2393"/>
                  <a:pt x="1659" y="2503"/>
                  <a:pt x="1368" y="2503"/>
                </a:cubicBezTo>
                <a:cubicBezTo>
                  <a:pt x="1077" y="2503"/>
                  <a:pt x="788" y="2393"/>
                  <a:pt x="566" y="2171"/>
                </a:cubicBezTo>
                <a:cubicBezTo>
                  <a:pt x="344" y="1949"/>
                  <a:pt x="233" y="1659"/>
                  <a:pt x="233" y="1368"/>
                </a:cubicBezTo>
                <a:cubicBezTo>
                  <a:pt x="233" y="1077"/>
                  <a:pt x="344" y="788"/>
                  <a:pt x="566" y="566"/>
                </a:cubicBezTo>
                <a:close/>
                <a:moveTo>
                  <a:pt x="495" y="1630"/>
                </a:moveTo>
                <a:cubicBezTo>
                  <a:pt x="537" y="1770"/>
                  <a:pt x="614" y="1902"/>
                  <a:pt x="724" y="2012"/>
                </a:cubicBezTo>
                <a:cubicBezTo>
                  <a:pt x="740" y="2028"/>
                  <a:pt x="765" y="2028"/>
                  <a:pt x="781" y="2012"/>
                </a:cubicBezTo>
                <a:cubicBezTo>
                  <a:pt x="797" y="1997"/>
                  <a:pt x="797" y="1971"/>
                  <a:pt x="781" y="1955"/>
                </a:cubicBezTo>
                <a:cubicBezTo>
                  <a:pt x="682" y="1856"/>
                  <a:pt x="614" y="1738"/>
                  <a:pt x="575" y="1613"/>
                </a:cubicBezTo>
                <a:cubicBezTo>
                  <a:pt x="627" y="1587"/>
                  <a:pt x="662" y="1533"/>
                  <a:pt x="662" y="1471"/>
                </a:cubicBezTo>
                <a:cubicBezTo>
                  <a:pt x="662" y="1395"/>
                  <a:pt x="610" y="1332"/>
                  <a:pt x="540" y="1315"/>
                </a:cubicBezTo>
                <a:cubicBezTo>
                  <a:pt x="552" y="1121"/>
                  <a:pt x="632" y="930"/>
                  <a:pt x="781" y="781"/>
                </a:cubicBezTo>
                <a:cubicBezTo>
                  <a:pt x="943" y="619"/>
                  <a:pt x="1156" y="538"/>
                  <a:pt x="1368" y="538"/>
                </a:cubicBezTo>
                <a:cubicBezTo>
                  <a:pt x="1581" y="538"/>
                  <a:pt x="1793" y="619"/>
                  <a:pt x="1955" y="781"/>
                </a:cubicBezTo>
                <a:cubicBezTo>
                  <a:pt x="1965" y="791"/>
                  <a:pt x="1975" y="801"/>
                  <a:pt x="1984" y="812"/>
                </a:cubicBezTo>
                <a:cubicBezTo>
                  <a:pt x="1975" y="828"/>
                  <a:pt x="1969" y="847"/>
                  <a:pt x="1969" y="867"/>
                </a:cubicBezTo>
                <a:cubicBezTo>
                  <a:pt x="1969" y="928"/>
                  <a:pt x="2019" y="977"/>
                  <a:pt x="2080" y="977"/>
                </a:cubicBezTo>
                <a:cubicBezTo>
                  <a:pt x="2087" y="977"/>
                  <a:pt x="2093" y="977"/>
                  <a:pt x="2100" y="975"/>
                </a:cubicBezTo>
                <a:cubicBezTo>
                  <a:pt x="2150" y="1069"/>
                  <a:pt x="2181" y="1171"/>
                  <a:pt x="2193" y="1274"/>
                </a:cubicBezTo>
                <a:cubicBezTo>
                  <a:pt x="2124" y="1292"/>
                  <a:pt x="2073" y="1354"/>
                  <a:pt x="2073" y="1429"/>
                </a:cubicBezTo>
                <a:cubicBezTo>
                  <a:pt x="2073" y="1495"/>
                  <a:pt x="2114" y="1552"/>
                  <a:pt x="2171" y="1576"/>
                </a:cubicBezTo>
                <a:cubicBezTo>
                  <a:pt x="2145" y="1680"/>
                  <a:pt x="2098" y="1780"/>
                  <a:pt x="2030" y="1869"/>
                </a:cubicBezTo>
                <a:cubicBezTo>
                  <a:pt x="1888" y="1726"/>
                  <a:pt x="1888" y="1726"/>
                  <a:pt x="1888" y="1726"/>
                </a:cubicBezTo>
                <a:cubicBezTo>
                  <a:pt x="1962" y="1619"/>
                  <a:pt x="1999" y="1493"/>
                  <a:pt x="1999" y="1368"/>
                </a:cubicBezTo>
                <a:cubicBezTo>
                  <a:pt x="1999" y="1207"/>
                  <a:pt x="1937" y="1045"/>
                  <a:pt x="1814" y="922"/>
                </a:cubicBezTo>
                <a:cubicBezTo>
                  <a:pt x="1758" y="866"/>
                  <a:pt x="1693" y="822"/>
                  <a:pt x="1625" y="792"/>
                </a:cubicBezTo>
                <a:cubicBezTo>
                  <a:pt x="1625" y="790"/>
                  <a:pt x="1625" y="788"/>
                  <a:pt x="1625" y="786"/>
                </a:cubicBezTo>
                <a:cubicBezTo>
                  <a:pt x="1625" y="698"/>
                  <a:pt x="1553" y="626"/>
                  <a:pt x="1465" y="626"/>
                </a:cubicBezTo>
                <a:cubicBezTo>
                  <a:pt x="1393" y="626"/>
                  <a:pt x="1332" y="674"/>
                  <a:pt x="1312" y="740"/>
                </a:cubicBezTo>
                <a:cubicBezTo>
                  <a:pt x="1170" y="753"/>
                  <a:pt x="1031" y="813"/>
                  <a:pt x="922" y="922"/>
                </a:cubicBezTo>
                <a:cubicBezTo>
                  <a:pt x="799" y="1045"/>
                  <a:pt x="737" y="1207"/>
                  <a:pt x="737" y="1368"/>
                </a:cubicBezTo>
                <a:cubicBezTo>
                  <a:pt x="737" y="1529"/>
                  <a:pt x="799" y="1691"/>
                  <a:pt x="922" y="1814"/>
                </a:cubicBezTo>
                <a:cubicBezTo>
                  <a:pt x="938" y="1830"/>
                  <a:pt x="964" y="1830"/>
                  <a:pt x="979" y="1814"/>
                </a:cubicBezTo>
                <a:cubicBezTo>
                  <a:pt x="995" y="1799"/>
                  <a:pt x="995" y="1773"/>
                  <a:pt x="979" y="1757"/>
                </a:cubicBezTo>
                <a:cubicBezTo>
                  <a:pt x="872" y="1650"/>
                  <a:pt x="818" y="1509"/>
                  <a:pt x="818" y="1368"/>
                </a:cubicBezTo>
                <a:cubicBezTo>
                  <a:pt x="818" y="1227"/>
                  <a:pt x="872" y="1087"/>
                  <a:pt x="979" y="979"/>
                </a:cubicBezTo>
                <a:cubicBezTo>
                  <a:pt x="1072" y="887"/>
                  <a:pt x="1189" y="834"/>
                  <a:pt x="1309" y="821"/>
                </a:cubicBezTo>
                <a:cubicBezTo>
                  <a:pt x="1326" y="893"/>
                  <a:pt x="1389" y="946"/>
                  <a:pt x="1465" y="946"/>
                </a:cubicBezTo>
                <a:cubicBezTo>
                  <a:pt x="1523" y="946"/>
                  <a:pt x="1573" y="916"/>
                  <a:pt x="1601" y="870"/>
                </a:cubicBezTo>
                <a:cubicBezTo>
                  <a:pt x="1657" y="896"/>
                  <a:pt x="1710" y="933"/>
                  <a:pt x="1757" y="979"/>
                </a:cubicBezTo>
                <a:cubicBezTo>
                  <a:pt x="1864" y="1087"/>
                  <a:pt x="1918" y="1227"/>
                  <a:pt x="1918" y="1368"/>
                </a:cubicBezTo>
                <a:cubicBezTo>
                  <a:pt x="1918" y="1472"/>
                  <a:pt x="1888" y="1577"/>
                  <a:pt x="1829" y="1668"/>
                </a:cubicBezTo>
                <a:cubicBezTo>
                  <a:pt x="1535" y="1373"/>
                  <a:pt x="1535" y="1373"/>
                  <a:pt x="1535" y="1373"/>
                </a:cubicBezTo>
                <a:cubicBezTo>
                  <a:pt x="1535" y="1373"/>
                  <a:pt x="1535" y="1373"/>
                  <a:pt x="1535" y="1372"/>
                </a:cubicBezTo>
                <a:cubicBezTo>
                  <a:pt x="1535" y="1284"/>
                  <a:pt x="1464" y="1212"/>
                  <a:pt x="1375" y="1212"/>
                </a:cubicBezTo>
                <a:cubicBezTo>
                  <a:pt x="1287" y="1212"/>
                  <a:pt x="1216" y="1284"/>
                  <a:pt x="1216" y="1372"/>
                </a:cubicBezTo>
                <a:cubicBezTo>
                  <a:pt x="1216" y="1456"/>
                  <a:pt x="1281" y="1525"/>
                  <a:pt x="1364" y="1531"/>
                </a:cubicBezTo>
                <a:cubicBezTo>
                  <a:pt x="1947" y="2115"/>
                  <a:pt x="1947" y="2115"/>
                  <a:pt x="1947" y="2115"/>
                </a:cubicBezTo>
                <a:cubicBezTo>
                  <a:pt x="1993" y="2160"/>
                  <a:pt x="2067" y="2160"/>
                  <a:pt x="2112" y="2115"/>
                </a:cubicBezTo>
                <a:cubicBezTo>
                  <a:pt x="2157" y="2069"/>
                  <a:pt x="2157" y="1996"/>
                  <a:pt x="2112" y="1950"/>
                </a:cubicBezTo>
                <a:cubicBezTo>
                  <a:pt x="2088" y="1926"/>
                  <a:pt x="2088" y="1926"/>
                  <a:pt x="2088" y="1926"/>
                </a:cubicBezTo>
                <a:cubicBezTo>
                  <a:pt x="2168" y="1824"/>
                  <a:pt x="2223" y="1708"/>
                  <a:pt x="2252" y="1587"/>
                </a:cubicBezTo>
                <a:cubicBezTo>
                  <a:pt x="2331" y="1578"/>
                  <a:pt x="2393" y="1510"/>
                  <a:pt x="2393" y="1429"/>
                </a:cubicBezTo>
                <a:cubicBezTo>
                  <a:pt x="2393" y="1355"/>
                  <a:pt x="2342" y="1293"/>
                  <a:pt x="2274" y="1274"/>
                </a:cubicBezTo>
                <a:cubicBezTo>
                  <a:pt x="2262" y="1156"/>
                  <a:pt x="2227" y="1040"/>
                  <a:pt x="2169" y="933"/>
                </a:cubicBezTo>
                <a:cubicBezTo>
                  <a:pt x="2182" y="914"/>
                  <a:pt x="2190" y="891"/>
                  <a:pt x="2190" y="867"/>
                </a:cubicBezTo>
                <a:cubicBezTo>
                  <a:pt x="2190" y="805"/>
                  <a:pt x="2141" y="756"/>
                  <a:pt x="2080" y="756"/>
                </a:cubicBezTo>
                <a:cubicBezTo>
                  <a:pt x="2069" y="756"/>
                  <a:pt x="2058" y="758"/>
                  <a:pt x="2047" y="761"/>
                </a:cubicBezTo>
                <a:cubicBezTo>
                  <a:pt x="2036" y="748"/>
                  <a:pt x="2024" y="736"/>
                  <a:pt x="2012" y="724"/>
                </a:cubicBezTo>
                <a:cubicBezTo>
                  <a:pt x="1835" y="546"/>
                  <a:pt x="1601" y="457"/>
                  <a:pt x="1368" y="457"/>
                </a:cubicBezTo>
                <a:cubicBezTo>
                  <a:pt x="1135" y="457"/>
                  <a:pt x="902" y="546"/>
                  <a:pt x="724" y="724"/>
                </a:cubicBezTo>
                <a:cubicBezTo>
                  <a:pt x="559" y="889"/>
                  <a:pt x="471" y="1101"/>
                  <a:pt x="459" y="1317"/>
                </a:cubicBezTo>
                <a:cubicBezTo>
                  <a:pt x="392" y="1336"/>
                  <a:pt x="343" y="1398"/>
                  <a:pt x="343" y="1471"/>
                </a:cubicBezTo>
                <a:cubicBezTo>
                  <a:pt x="343" y="1557"/>
                  <a:pt x="410" y="1626"/>
                  <a:pt x="495" y="16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/>
          <a:p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1613535" y="3687445"/>
            <a:ext cx="7825105" cy="2265045"/>
            <a:chOff x="6476" y="6045"/>
            <a:chExt cx="12323" cy="3567"/>
          </a:xfrm>
        </p:grpSpPr>
        <p:grpSp>
          <p:nvGrpSpPr>
            <p:cNvPr id="7" name="组合 6"/>
            <p:cNvGrpSpPr/>
            <p:nvPr/>
          </p:nvGrpSpPr>
          <p:grpSpPr>
            <a:xfrm>
              <a:off x="6476" y="6045"/>
              <a:ext cx="2041" cy="2913"/>
              <a:chOff x="3163" y="3833"/>
              <a:chExt cx="2902" cy="4950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3163" y="3833"/>
                <a:ext cx="2902" cy="4950"/>
                <a:chOff x="4206" y="4397"/>
                <a:chExt cx="2529" cy="4446"/>
              </a:xfrm>
            </p:grpSpPr>
            <p:sp>
              <p:nvSpPr>
                <p:cNvPr id="24" name="泪滴形 23"/>
                <p:cNvSpPr/>
                <p:nvPr/>
              </p:nvSpPr>
              <p:spPr>
                <a:xfrm rot="7980000">
                  <a:off x="4349" y="4253"/>
                  <a:ext cx="2242" cy="2529"/>
                </a:xfrm>
                <a:prstGeom prst="teardrop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圆柱形 24"/>
                <p:cNvSpPr/>
                <p:nvPr/>
              </p:nvSpPr>
              <p:spPr>
                <a:xfrm>
                  <a:off x="4832" y="7904"/>
                  <a:ext cx="1867" cy="939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b="1">
                    <a:latin typeface="+mj-ea"/>
                    <a:ea typeface="+mj-ea"/>
                  </a:endParaRP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5766" y="7395"/>
                  <a:ext cx="0" cy="114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文本框 27"/>
              <p:cNvSpPr txBox="1"/>
              <p:nvPr/>
            </p:nvSpPr>
            <p:spPr>
              <a:xfrm>
                <a:off x="3787" y="4799"/>
                <a:ext cx="2241" cy="1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>
                    <a:solidFill>
                      <a:schemeClr val="bg1"/>
                    </a:solidFill>
                    <a:latin typeface="华文彩云" panose="02010800040101010101" charset="-122"/>
                    <a:ea typeface="华文彩云" panose="02010800040101010101" charset="-122"/>
                  </a:rPr>
                  <a:t>02</a:t>
                </a: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8670" y="6851"/>
              <a:ext cx="10129" cy="276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/>
                <a:t>     </a:t>
              </a:r>
              <a:r>
                <a:rPr lang="zh-CN" altLang="en-US" sz="2400" b="1"/>
                <a:t>以宿舍为单位，思考哪些现实案例是情绪</a:t>
              </a:r>
              <a:r>
                <a:rPr lang="en-US" altLang="zh-CN" sz="2400" b="1"/>
                <a:t>ABC</a:t>
              </a:r>
              <a:r>
                <a:rPr lang="zh-CN" altLang="en-US" sz="2400" b="1"/>
                <a:t>理论解决不了的，我们又可以用哪些心理学知识帮助我们解决问题呢？</a:t>
              </a:r>
              <a:r>
                <a:rPr lang="zh-CN" altLang="en-US"/>
                <a:t>       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1082040" y="1108075"/>
            <a:ext cx="102235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6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课</a:t>
            </a:r>
          </a:p>
        </p:txBody>
      </p:sp>
      <p:sp>
        <p:nvSpPr>
          <p:cNvPr id="34" name="矩形 33"/>
          <p:cNvSpPr/>
          <p:nvPr/>
        </p:nvSpPr>
        <p:spPr>
          <a:xfrm>
            <a:off x="2104390" y="1162685"/>
            <a:ext cx="102235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6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后</a:t>
            </a:r>
          </a:p>
        </p:txBody>
      </p:sp>
      <p:sp>
        <p:nvSpPr>
          <p:cNvPr id="35" name="矩形 34"/>
          <p:cNvSpPr/>
          <p:nvPr/>
        </p:nvSpPr>
        <p:spPr>
          <a:xfrm>
            <a:off x="1372870" y="2263775"/>
            <a:ext cx="102235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6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练</a:t>
            </a:r>
          </a:p>
        </p:txBody>
      </p:sp>
      <p:sp>
        <p:nvSpPr>
          <p:cNvPr id="36" name="矩形 35"/>
          <p:cNvSpPr/>
          <p:nvPr/>
        </p:nvSpPr>
        <p:spPr>
          <a:xfrm>
            <a:off x="2413000" y="2451735"/>
            <a:ext cx="102235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6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习</a:t>
            </a:r>
          </a:p>
        </p:txBody>
      </p:sp>
    </p:spTree>
    <p:custDataLst>
      <p:tags r:id="rId1"/>
    </p:custData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980000" flipV="1">
            <a:off x="121920" y="6146800"/>
            <a:ext cx="393700" cy="20637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980000" flipV="1">
            <a:off x="564515" y="6375400"/>
            <a:ext cx="393700" cy="20637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980000" flipV="1">
            <a:off x="1085215" y="6667500"/>
            <a:ext cx="393700" cy="20637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980000" flipV="1">
            <a:off x="121920" y="5542280"/>
            <a:ext cx="393700" cy="20637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1980000" flipV="1">
            <a:off x="564515" y="5770880"/>
            <a:ext cx="393700" cy="20637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980000" flipV="1">
            <a:off x="1085215" y="6062980"/>
            <a:ext cx="393700" cy="20637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1980000" flipV="1">
            <a:off x="1527810" y="6375400"/>
            <a:ext cx="393700" cy="20637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980000" flipV="1">
            <a:off x="1970405" y="6845300"/>
            <a:ext cx="393700" cy="20637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1980000" flipV="1">
            <a:off x="-320675" y="5250180"/>
            <a:ext cx="393700" cy="20637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>
            <a:off x="1503680" y="393700"/>
            <a:ext cx="2768600" cy="0"/>
          </a:xfrm>
          <a:prstGeom prst="line">
            <a:avLst/>
          </a:prstGeom>
          <a:ln w="73025" cmpd="sng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文本框 59"/>
          <p:cNvSpPr/>
          <p:nvPr/>
        </p:nvSpPr>
        <p:spPr>
          <a:xfrm rot="20640000">
            <a:off x="2038985" y="1506855"/>
            <a:ext cx="1645285" cy="1861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1500" b="1" dirty="0">
                <a:solidFill>
                  <a:srgbClr val="00B0F0"/>
                </a:solidFill>
                <a:latin typeface="华文彩云" panose="02010800040101010101" charset="-122"/>
                <a:ea typeface="华文彩云" panose="02010800040101010101" charset="-122"/>
                <a:cs typeface="Britannic Bold" panose="020B0903060703020204" charset="0"/>
                <a:sym typeface="微软雅黑" panose="020B0503020204020204" pitchFamily="34" charset="-122"/>
              </a:rPr>
              <a:t>谢</a:t>
            </a:r>
          </a:p>
        </p:txBody>
      </p:sp>
      <p:sp>
        <p:nvSpPr>
          <p:cNvPr id="3" name="文本框 59"/>
          <p:cNvSpPr/>
          <p:nvPr/>
        </p:nvSpPr>
        <p:spPr>
          <a:xfrm rot="480000">
            <a:off x="3889375" y="2972435"/>
            <a:ext cx="1645285" cy="1861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1500" b="1" dirty="0">
                <a:solidFill>
                  <a:srgbClr val="00B0F0"/>
                </a:solidFill>
                <a:latin typeface="华文彩云" panose="02010800040101010101" charset="-122"/>
                <a:ea typeface="华文彩云" panose="02010800040101010101" charset="-122"/>
                <a:cs typeface="Britannic Bold" panose="020B0903060703020204" charset="0"/>
                <a:sym typeface="微软雅黑" panose="020B0503020204020204" pitchFamily="34" charset="-122"/>
              </a:rPr>
              <a:t>谢</a:t>
            </a:r>
          </a:p>
        </p:txBody>
      </p:sp>
      <p:sp>
        <p:nvSpPr>
          <p:cNvPr id="4" name="文本框 59"/>
          <p:cNvSpPr/>
          <p:nvPr/>
        </p:nvSpPr>
        <p:spPr>
          <a:xfrm rot="21000000">
            <a:off x="5716905" y="1642110"/>
            <a:ext cx="1645285" cy="1861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1500" b="1" dirty="0">
                <a:solidFill>
                  <a:srgbClr val="00B0F0"/>
                </a:solidFill>
                <a:latin typeface="华文彩云" panose="02010800040101010101" charset="-122"/>
                <a:ea typeface="华文彩云" panose="02010800040101010101" charset="-122"/>
                <a:cs typeface="Britannic Bold" panose="020B0903060703020204" charset="0"/>
                <a:sym typeface="微软雅黑" panose="020B0503020204020204" pitchFamily="34" charset="-122"/>
              </a:rPr>
              <a:t>聆</a:t>
            </a:r>
          </a:p>
        </p:txBody>
      </p:sp>
      <p:sp>
        <p:nvSpPr>
          <p:cNvPr id="5" name="文本框 59"/>
          <p:cNvSpPr/>
          <p:nvPr/>
        </p:nvSpPr>
        <p:spPr>
          <a:xfrm rot="840000">
            <a:off x="7781290" y="2906395"/>
            <a:ext cx="1645285" cy="1861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1500" b="1" dirty="0">
                <a:solidFill>
                  <a:srgbClr val="00B0F0"/>
                </a:solidFill>
                <a:latin typeface="华文彩云" panose="02010800040101010101" charset="-122"/>
                <a:ea typeface="华文彩云" panose="02010800040101010101" charset="-122"/>
                <a:cs typeface="Britannic Bold" panose="020B0903060703020204" charset="0"/>
                <a:sym typeface="微软雅黑" panose="020B0503020204020204" pitchFamily="34" charset="-122"/>
              </a:rPr>
              <a:t>听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946275" y="4455160"/>
            <a:ext cx="1548765" cy="1641475"/>
            <a:chOff x="3190" y="6212"/>
            <a:chExt cx="2716" cy="2983"/>
          </a:xfrm>
        </p:grpSpPr>
        <p:pic>
          <p:nvPicPr>
            <p:cNvPr id="18" name="图片 17" descr="C:\Users\Administrator\Desktop\0017030682022116_b_副本.png0017030682022116_b_副本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3190" y="6493"/>
              <a:ext cx="2716" cy="2702"/>
            </a:xfrm>
            <a:prstGeom prst="rect">
              <a:avLst/>
            </a:prstGeom>
          </p:spPr>
        </p:pic>
        <p:pic>
          <p:nvPicPr>
            <p:cNvPr id="19" name="图片 18" descr="0017030682022116_b_副本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22" y="6212"/>
              <a:ext cx="739" cy="669"/>
            </a:xfrm>
            <a:prstGeom prst="rect">
              <a:avLst/>
            </a:prstGeom>
          </p:spPr>
        </p:pic>
        <p:pic>
          <p:nvPicPr>
            <p:cNvPr id="20" name="图片 19" descr="0017030682022116_b_副本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33" y="6318"/>
              <a:ext cx="429" cy="457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3" tmFilter="0, 0; 0.125,0.2665; 0.25,0.4; 0.375,0.465; 0.5,0.5;  0.625,0.535; 0.75,0.6; 0.875,0.7335; 1,1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4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2" decel="50000">
                                          <p:stCondLst>
                                            <p:cond delay="33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4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2" decel="50000">
                                          <p:stCondLst>
                                            <p:cond delay="67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4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2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4">
                                          <p:stCondLst>
                                            <p:cond delay="9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" grpId="0"/>
      <p:bldP spid="4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316990" y="1445895"/>
            <a:ext cx="3582670" cy="4211955"/>
            <a:chOff x="2074" y="2277"/>
            <a:chExt cx="5642" cy="6633"/>
          </a:xfrm>
        </p:grpSpPr>
        <p:sp>
          <p:nvSpPr>
            <p:cNvPr id="11" name="云形标注 10"/>
            <p:cNvSpPr/>
            <p:nvPr/>
          </p:nvSpPr>
          <p:spPr>
            <a:xfrm>
              <a:off x="2454" y="2277"/>
              <a:ext cx="5263" cy="162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华文行楷" panose="02010800040101010101" charset="-122"/>
                  <a:ea typeface="华文行楷" panose="02010800040101010101" charset="-122"/>
                </a:rPr>
                <a:t>羡慕，别人家的宿舍</a:t>
              </a:r>
              <a:r>
                <a:rPr lang="en-US" altLang="zh-CN" sz="2000" b="1">
                  <a:solidFill>
                    <a:schemeClr val="bg1"/>
                  </a:solidFill>
                  <a:latin typeface="华文行楷" panose="02010800040101010101" charset="-122"/>
                  <a:ea typeface="华文行楷" panose="02010800040101010101" charset="-122"/>
                </a:rPr>
                <a:t>...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074" y="4256"/>
              <a:ext cx="4944" cy="4654"/>
              <a:chOff x="2074" y="3788"/>
              <a:chExt cx="5707" cy="5122"/>
            </a:xfrm>
          </p:grpSpPr>
          <p:pic>
            <p:nvPicPr>
              <p:cNvPr id="4" name="图片 3" descr="15_副本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513" y="3788"/>
                <a:ext cx="4418" cy="5122"/>
              </a:xfrm>
              <a:prstGeom prst="rect">
                <a:avLst/>
              </a:prstGeom>
            </p:spPr>
          </p:pic>
          <p:pic>
            <p:nvPicPr>
              <p:cNvPr id="5" name="图片 4" descr="15_副本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74" y="7541"/>
                <a:ext cx="975" cy="1230"/>
              </a:xfrm>
              <a:prstGeom prst="rect">
                <a:avLst/>
              </a:prstGeom>
            </p:spPr>
          </p:pic>
          <p:pic>
            <p:nvPicPr>
              <p:cNvPr id="6" name="图片 5" descr="15_副本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931" y="5782"/>
                <a:ext cx="700" cy="935"/>
              </a:xfrm>
              <a:prstGeom prst="rect">
                <a:avLst/>
              </a:prstGeom>
            </p:spPr>
          </p:pic>
          <p:pic>
            <p:nvPicPr>
              <p:cNvPr id="7" name="图片 6" descr="15_副本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461" y="4070"/>
                <a:ext cx="711" cy="897"/>
              </a:xfrm>
              <a:prstGeom prst="rect">
                <a:avLst/>
              </a:prstGeom>
            </p:spPr>
          </p:pic>
          <p:pic>
            <p:nvPicPr>
              <p:cNvPr id="8" name="图片 7" descr="15_副本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287" y="7962"/>
                <a:ext cx="494" cy="623"/>
              </a:xfrm>
              <a:prstGeom prst="rect">
                <a:avLst/>
              </a:prstGeom>
            </p:spPr>
          </p:pic>
        </p:grpSp>
      </p:grpSp>
      <p:sp>
        <p:nvSpPr>
          <p:cNvPr id="10" name="文本框 9"/>
          <p:cNvSpPr txBox="1"/>
          <p:nvPr/>
        </p:nvSpPr>
        <p:spPr>
          <a:xfrm>
            <a:off x="4686300" y="1730375"/>
            <a:ext cx="3035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羡慕，别人家的宿舍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9940" y="1258570"/>
            <a:ext cx="2717165" cy="1983740"/>
          </a:xfrm>
          <a:prstGeom prst="cloud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3" name="图片 12" descr="C:\Users\Administrator\Desktop\图片2_副本.png图片2_副本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933180" y="1653858"/>
            <a:ext cx="1979295" cy="2070100"/>
          </a:xfrm>
          <a:prstGeom prst="round2Diag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 13" descr="C:\Users\Administrator\Desktop\图片1_副本.png图片1_副本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340350" y="3723958"/>
            <a:ext cx="2925445" cy="1385570"/>
          </a:xfrm>
          <a:prstGeom prst="teardrop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/>
          <a:srcRect t="7016" r="2293" b="6921"/>
          <a:stretch>
            <a:fillRect/>
          </a:stretch>
        </p:blipFill>
        <p:spPr>
          <a:xfrm>
            <a:off x="8587105" y="4363085"/>
            <a:ext cx="2869565" cy="1294765"/>
          </a:xfrm>
          <a:prstGeom prst="roundRect">
            <a:avLst/>
          </a:prstGeom>
        </p:spPr>
      </p:pic>
    </p:spTree>
    <p:custDataLst>
      <p:tags r:id="rId1"/>
    </p:custData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980000" flipV="1">
            <a:off x="121920" y="6146800"/>
            <a:ext cx="393700" cy="206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980000" flipV="1">
            <a:off x="564515" y="6375400"/>
            <a:ext cx="393700" cy="206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980000" flipV="1">
            <a:off x="1085215" y="6667500"/>
            <a:ext cx="393700" cy="206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980000" flipV="1">
            <a:off x="-298450" y="5497195"/>
            <a:ext cx="393700" cy="206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1980000" flipV="1">
            <a:off x="144145" y="5725795"/>
            <a:ext cx="393700" cy="206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1980000" flipV="1">
            <a:off x="1196975" y="6375400"/>
            <a:ext cx="393700" cy="206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980000" flipV="1">
            <a:off x="1639570" y="6616700"/>
            <a:ext cx="393700" cy="206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1980000" flipV="1">
            <a:off x="605790" y="5988050"/>
            <a:ext cx="393700" cy="206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>
            <a:off x="1503680" y="393700"/>
            <a:ext cx="2768600" cy="0"/>
          </a:xfrm>
          <a:prstGeom prst="line">
            <a:avLst/>
          </a:prstGeom>
          <a:ln w="73025" cmpd="sng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MH_Others_1"/>
          <p:cNvSpPr txBox="1"/>
          <p:nvPr>
            <p:custDataLst>
              <p:tags r:id="rId2"/>
            </p:custDataLst>
          </p:nvPr>
        </p:nvSpPr>
        <p:spPr>
          <a:xfrm>
            <a:off x="2451100" y="1678940"/>
            <a:ext cx="738505" cy="3209925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l"/>
            <a:r>
              <a:rPr lang="zh-CN" altLang="en-US" sz="4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宿 舍 日 常</a:t>
            </a:r>
          </a:p>
        </p:txBody>
      </p:sp>
      <p:cxnSp>
        <p:nvCxnSpPr>
          <p:cNvPr id="60" name="直接连接符 59"/>
          <p:cNvCxnSpPr/>
          <p:nvPr/>
        </p:nvCxnSpPr>
        <p:spPr>
          <a:xfrm>
            <a:off x="3492500" y="1678940"/>
            <a:ext cx="0" cy="3390900"/>
          </a:xfrm>
          <a:prstGeom prst="line">
            <a:avLst/>
          </a:prstGeom>
          <a:ln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170680" y="3689985"/>
            <a:ext cx="5972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华文行楷" panose="02010800040101010101" charset="-122"/>
                <a:ea typeface="华文行楷" panose="02010800040101010101" charset="-122"/>
              </a:rPr>
              <a:t>在宿舍中的那些场景</a:t>
            </a:r>
            <a:r>
              <a:rPr lang="en-US" altLang="zh-CN" sz="4000" b="1">
                <a:latin typeface="华文行楷" panose="02010800040101010101" charset="-122"/>
                <a:ea typeface="华文行楷" panose="02010800040101010101" charset="-122"/>
              </a:rPr>
              <a:t>...</a:t>
            </a:r>
          </a:p>
        </p:txBody>
      </p:sp>
      <p:sp>
        <p:nvSpPr>
          <p:cNvPr id="3" name="矩形 2"/>
          <p:cNvSpPr/>
          <p:nvPr/>
        </p:nvSpPr>
        <p:spPr>
          <a:xfrm>
            <a:off x="4170680" y="1973580"/>
            <a:ext cx="120015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8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十</a:t>
            </a:r>
          </a:p>
        </p:txBody>
      </p:sp>
      <p:sp>
        <p:nvSpPr>
          <p:cNvPr id="4" name="矩形 3"/>
          <p:cNvSpPr/>
          <p:nvPr/>
        </p:nvSpPr>
        <p:spPr>
          <a:xfrm>
            <a:off x="5534660" y="1781175"/>
            <a:ext cx="120015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8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二</a:t>
            </a:r>
          </a:p>
        </p:txBody>
      </p:sp>
      <p:sp>
        <p:nvSpPr>
          <p:cNvPr id="5" name="矩形 4"/>
          <p:cNvSpPr/>
          <p:nvPr/>
        </p:nvSpPr>
        <p:spPr>
          <a:xfrm>
            <a:off x="6825615" y="1973580"/>
            <a:ext cx="120015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8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时</a:t>
            </a:r>
          </a:p>
        </p:txBody>
      </p:sp>
      <p:sp>
        <p:nvSpPr>
          <p:cNvPr id="12" name="矩形 11"/>
          <p:cNvSpPr/>
          <p:nvPr/>
        </p:nvSpPr>
        <p:spPr>
          <a:xfrm>
            <a:off x="8242935" y="1973580"/>
            <a:ext cx="120015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8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辰</a:t>
            </a:r>
          </a:p>
        </p:txBody>
      </p:sp>
      <p:sp>
        <p:nvSpPr>
          <p:cNvPr id="20" name="折角形 19"/>
          <p:cNvSpPr/>
          <p:nvPr/>
        </p:nvSpPr>
        <p:spPr>
          <a:xfrm>
            <a:off x="1172845" y="1966595"/>
            <a:ext cx="622935" cy="2430145"/>
          </a:xfrm>
          <a:prstGeom prst="foldedCorner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第一部分</a:t>
            </a:r>
          </a:p>
        </p:txBody>
      </p:sp>
    </p:spTree>
    <p:custDataLst>
      <p:tags r:id="rId1"/>
    </p:custData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99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99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99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99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99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" grpId="0"/>
      <p:bldP spid="3" grpId="0"/>
      <p:bldP spid="4" grpId="0"/>
      <p:bldP spid="5" grpId="0"/>
      <p:bldP spid="12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479165" y="1924685"/>
            <a:ext cx="1411605" cy="1669342"/>
            <a:chOff x="5389" y="2187"/>
            <a:chExt cx="2760" cy="3851"/>
          </a:xfrm>
        </p:grpSpPr>
        <p:pic>
          <p:nvPicPr>
            <p:cNvPr id="5" name="图片 4" descr="20060008_163455089327_2_副本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9" y="2187"/>
              <a:ext cx="2760" cy="2766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099" y="4976"/>
              <a:ext cx="1555" cy="1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华文行楷" panose="02010800040101010101" charset="-122"/>
                  <a:ea typeface="华文行楷" panose="02010800040101010101" charset="-122"/>
                </a:rPr>
                <a:t>生气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430020" y="1861185"/>
            <a:ext cx="1476910" cy="1744784"/>
            <a:chOff x="2148" y="2203"/>
            <a:chExt cx="2759" cy="3736"/>
          </a:xfrm>
        </p:grpSpPr>
        <p:pic>
          <p:nvPicPr>
            <p:cNvPr id="4" name="图片 3" descr="C:\Users\Administrator\Desktop\1540475335-lZNSRbpoDX_副本.png1540475335-lZNSRbpoDX_副本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2148" y="2203"/>
              <a:ext cx="2759" cy="2773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2750" y="4953"/>
              <a:ext cx="1555" cy="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华文行楷" panose="02010800040101010101" charset="-122"/>
                  <a:ea typeface="华文行楷" panose="02010800040101010101" charset="-122"/>
                </a:rPr>
                <a:t>烦躁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/>
              <a:t>宿舍时辰中经常遇见的四种不良情绪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594475" y="1861185"/>
            <a:ext cx="4241800" cy="3341370"/>
            <a:chOff x="10385" y="2931"/>
            <a:chExt cx="6680" cy="5262"/>
          </a:xfrm>
        </p:grpSpPr>
        <p:sp>
          <p:nvSpPr>
            <p:cNvPr id="24" name="圆角矩形标注 23"/>
            <p:cNvSpPr/>
            <p:nvPr/>
          </p:nvSpPr>
          <p:spPr>
            <a:xfrm>
              <a:off x="10385" y="2931"/>
              <a:ext cx="6680" cy="5262"/>
            </a:xfrm>
            <a:prstGeom prst="wedgeRoundRectCallou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690" y="3165"/>
              <a:ext cx="6189" cy="4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rPr>
                <a:t>       </a:t>
              </a:r>
              <a:r>
                <a:rPr lang="zh-CN" altLang="en-US" sz="2400"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rPr>
                <a:t>那是什么导致了我们这些不良的情绪呢？ 美国心理学大师埃利斯认为，人变得抑郁、焦虑、被激怒很大程度是与自己错误的推理和非理性想法而造成的。由此，他发明了一个情绪</a:t>
              </a:r>
              <a:r>
                <a:rPr lang="en-US" altLang="zh-CN" sz="2400"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rPr>
                <a:t>ABC</a:t>
              </a:r>
              <a:r>
                <a:rPr lang="zh-CN" altLang="en-US" sz="2400"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rPr>
                <a:t>认知疗法。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430020" y="3712210"/>
            <a:ext cx="1454677" cy="1793327"/>
            <a:chOff x="4570" y="2210"/>
            <a:chExt cx="2759" cy="3803"/>
          </a:xfrm>
        </p:grpSpPr>
        <p:pic>
          <p:nvPicPr>
            <p:cNvPr id="6" name="图片 5" descr="20060008_163455089327_2_副本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0" y="2210"/>
              <a:ext cx="2759" cy="2850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5280" y="5037"/>
              <a:ext cx="1555" cy="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华文行楷" panose="02010800040101010101" charset="-122"/>
                  <a:ea typeface="华文行楷" panose="02010800040101010101" charset="-122"/>
                </a:rPr>
                <a:t>内疚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483610" y="3712210"/>
            <a:ext cx="1512570" cy="1752270"/>
            <a:chOff x="5035" y="2441"/>
            <a:chExt cx="2760" cy="3721"/>
          </a:xfrm>
        </p:grpSpPr>
        <p:pic>
          <p:nvPicPr>
            <p:cNvPr id="7" name="图片 6" descr="C:\Users\Administrator\Desktop\459634145852391428_副本.png459634145852391428_副本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5035" y="2441"/>
              <a:ext cx="2760" cy="2743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5638" y="5184"/>
              <a:ext cx="1555" cy="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华文行楷" panose="02010800040101010101" charset="-122"/>
                  <a:ea typeface="华文行楷" panose="02010800040101010101" charset="-122"/>
                </a:rPr>
                <a:t>抑郁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3" tmFilter="0, 0; 0.125,0.2665; 0.25,0.4; 0.375,0.465; 0.5,0.5;  0.625,0.535; 0.75,0.6; 0.875,0.7335; 1,1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4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2" decel="50000">
                                          <p:stCondLst>
                                            <p:cond delay="33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4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2" decel="50000">
                                          <p:stCondLst>
                                            <p:cond delay="67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4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2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4">
                                          <p:stCondLst>
                                            <p:cond delay="90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980000" flipV="1">
            <a:off x="121920" y="6146800"/>
            <a:ext cx="393700" cy="206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980000" flipV="1">
            <a:off x="564515" y="6375400"/>
            <a:ext cx="393700" cy="206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980000" flipV="1">
            <a:off x="1085215" y="6667500"/>
            <a:ext cx="393700" cy="206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980000" flipV="1">
            <a:off x="-298450" y="5497195"/>
            <a:ext cx="393700" cy="206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1980000" flipV="1">
            <a:off x="144145" y="5725795"/>
            <a:ext cx="393700" cy="206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1980000" flipV="1">
            <a:off x="1196975" y="6375400"/>
            <a:ext cx="393700" cy="206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980000" flipV="1">
            <a:off x="1639570" y="6616700"/>
            <a:ext cx="393700" cy="206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1980000" flipV="1">
            <a:off x="605790" y="5988050"/>
            <a:ext cx="393700" cy="206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>
            <a:off x="1503680" y="393700"/>
            <a:ext cx="2768600" cy="0"/>
          </a:xfrm>
          <a:prstGeom prst="line">
            <a:avLst/>
          </a:prstGeom>
          <a:ln w="73025" cmpd="sng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MH_Others_1"/>
          <p:cNvSpPr txBox="1"/>
          <p:nvPr>
            <p:custDataLst>
              <p:tags r:id="rId2"/>
            </p:custDataLst>
          </p:nvPr>
        </p:nvSpPr>
        <p:spPr>
          <a:xfrm>
            <a:off x="2684145" y="1739900"/>
            <a:ext cx="738505" cy="3209925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l"/>
            <a:r>
              <a:rPr lang="zh-CN" altLang="en-US" sz="4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理 论 介 绍</a:t>
            </a:r>
          </a:p>
        </p:txBody>
      </p:sp>
      <p:cxnSp>
        <p:nvCxnSpPr>
          <p:cNvPr id="60" name="直接连接符 59"/>
          <p:cNvCxnSpPr/>
          <p:nvPr/>
        </p:nvCxnSpPr>
        <p:spPr>
          <a:xfrm>
            <a:off x="3753485" y="1678940"/>
            <a:ext cx="0" cy="3390900"/>
          </a:xfrm>
          <a:prstGeom prst="line">
            <a:avLst/>
          </a:prstGeom>
          <a:ln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349115" y="2438400"/>
            <a:ext cx="120015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8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情</a:t>
            </a:r>
          </a:p>
        </p:txBody>
      </p:sp>
      <p:sp>
        <p:nvSpPr>
          <p:cNvPr id="4" name="矩形 3"/>
          <p:cNvSpPr/>
          <p:nvPr/>
        </p:nvSpPr>
        <p:spPr>
          <a:xfrm>
            <a:off x="5713095" y="2245995"/>
            <a:ext cx="120015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8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绪</a:t>
            </a:r>
          </a:p>
        </p:txBody>
      </p:sp>
      <p:sp>
        <p:nvSpPr>
          <p:cNvPr id="5" name="矩形 4"/>
          <p:cNvSpPr/>
          <p:nvPr/>
        </p:nvSpPr>
        <p:spPr>
          <a:xfrm>
            <a:off x="6980556" y="2684145"/>
            <a:ext cx="263017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8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A B C</a:t>
            </a:r>
          </a:p>
        </p:txBody>
      </p:sp>
      <p:sp>
        <p:nvSpPr>
          <p:cNvPr id="20" name="折角形 19"/>
          <p:cNvSpPr/>
          <p:nvPr/>
        </p:nvSpPr>
        <p:spPr>
          <a:xfrm>
            <a:off x="1734185" y="2010410"/>
            <a:ext cx="622935" cy="2430145"/>
          </a:xfrm>
          <a:prstGeom prst="foldedCorner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第二部分</a:t>
            </a:r>
          </a:p>
        </p:txBody>
      </p:sp>
    </p:spTree>
    <p:custDataLst>
      <p:tags r:id="rId1"/>
    </p:custData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99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99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99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/>
      <p:bldP spid="4" grpId="0"/>
      <p:bldP spid="5" grpId="0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1047750" y="1572260"/>
            <a:ext cx="3251835" cy="1275715"/>
            <a:chOff x="1650" y="2476"/>
            <a:chExt cx="5121" cy="2009"/>
          </a:xfrm>
        </p:grpSpPr>
        <p:pic>
          <p:nvPicPr>
            <p:cNvPr id="8" name="图片 7" descr="QQ截图20200621143014_副本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3" y="2827"/>
              <a:ext cx="1658" cy="1658"/>
            </a:xfrm>
            <a:prstGeom prst="rect">
              <a:avLst/>
            </a:prstGeom>
          </p:spPr>
        </p:pic>
        <p:grpSp>
          <p:nvGrpSpPr>
            <p:cNvPr id="37" name="组合 36"/>
            <p:cNvGrpSpPr/>
            <p:nvPr/>
          </p:nvGrpSpPr>
          <p:grpSpPr>
            <a:xfrm>
              <a:off x="1650" y="2476"/>
              <a:ext cx="3580" cy="1871"/>
              <a:chOff x="1650" y="2476"/>
              <a:chExt cx="3580" cy="1871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2232" y="2476"/>
                <a:ext cx="288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/>
                  <a:t>A</a:t>
                </a:r>
                <a:r>
                  <a:rPr lang="zh-CN" altLang="en-US" b="1"/>
                  <a:t>：诱发性事件</a:t>
                </a: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1650" y="3211"/>
                <a:ext cx="3581" cy="1137"/>
                <a:chOff x="1650" y="3211"/>
                <a:chExt cx="3581" cy="1137"/>
              </a:xfrm>
            </p:grpSpPr>
            <p:cxnSp>
              <p:nvCxnSpPr>
                <p:cNvPr id="11" name="直接连接符 10"/>
                <p:cNvCxnSpPr/>
                <p:nvPr/>
              </p:nvCxnSpPr>
              <p:spPr>
                <a:xfrm flipV="1">
                  <a:off x="4193" y="3211"/>
                  <a:ext cx="1038" cy="9"/>
                </a:xfrm>
                <a:prstGeom prst="line">
                  <a:avLst/>
                </a:prstGeom>
                <a:ln w="28575" cmpd="sng">
                  <a:solidFill>
                    <a:srgbClr val="3B3838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 flipH="1">
                  <a:off x="4126" y="3265"/>
                  <a:ext cx="8" cy="1083"/>
                </a:xfrm>
                <a:prstGeom prst="line">
                  <a:avLst/>
                </a:prstGeom>
                <a:ln w="28575" cmpd="sng">
                  <a:solidFill>
                    <a:srgbClr val="3B3838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>
                  <a:off x="1650" y="4348"/>
                  <a:ext cx="2460" cy="0"/>
                </a:xfrm>
                <a:prstGeom prst="line">
                  <a:avLst/>
                </a:prstGeom>
                <a:ln w="28575" cmpd="sng">
                  <a:solidFill>
                    <a:srgbClr val="3B3838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文本框 14"/>
              <p:cNvSpPr txBox="1"/>
              <p:nvPr/>
            </p:nvSpPr>
            <p:spPr>
              <a:xfrm>
                <a:off x="1740" y="3298"/>
                <a:ext cx="2453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latin typeface="华文行楷" panose="02010800040101010101" charset="-122"/>
                    <a:ea typeface="华文行楷" panose="02010800040101010101" charset="-122"/>
                  </a:rPr>
                  <a:t>即你生活中的人发生的事</a:t>
                </a: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4131310" y="1691005"/>
            <a:ext cx="790575" cy="457200"/>
            <a:chOff x="6506" y="2663"/>
            <a:chExt cx="1245" cy="720"/>
          </a:xfrm>
        </p:grpSpPr>
        <p:cxnSp>
          <p:nvCxnSpPr>
            <p:cNvPr id="16" name="直接箭头连接符 15"/>
            <p:cNvCxnSpPr/>
            <p:nvPr/>
          </p:nvCxnSpPr>
          <p:spPr>
            <a:xfrm>
              <a:off x="6539" y="3056"/>
              <a:ext cx="779" cy="32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 rot="1140000">
              <a:off x="6506" y="2663"/>
              <a:ext cx="124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latin typeface="华文行楷" panose="02010800040101010101" charset="-122"/>
                  <a:ea typeface="华文行楷" panose="02010800040101010101" charset="-122"/>
                </a:rPr>
                <a:t>刺激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417320" y="2760345"/>
            <a:ext cx="3093720" cy="1710690"/>
            <a:chOff x="2232" y="4347"/>
            <a:chExt cx="4872" cy="2694"/>
          </a:xfrm>
        </p:grpSpPr>
        <p:pic>
          <p:nvPicPr>
            <p:cNvPr id="10" name="图片 9" descr="QQ截图20200621143014_副本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0" y="4347"/>
              <a:ext cx="1614" cy="1592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>
              <a:off x="2232" y="4853"/>
              <a:ext cx="3382" cy="2189"/>
              <a:chOff x="2232" y="4853"/>
              <a:chExt cx="3382" cy="2189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521" y="5711"/>
                <a:ext cx="2710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latin typeface="华文行楷" panose="02010800040101010101" charset="-122"/>
                    <a:ea typeface="华文行楷" panose="02010800040101010101" charset="-122"/>
                  </a:rPr>
                  <a:t>即你对这件事的评价与解释</a:t>
                </a: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 flipH="1" flipV="1">
                <a:off x="2232" y="5510"/>
                <a:ext cx="3382" cy="1532"/>
                <a:chOff x="1650" y="3179"/>
                <a:chExt cx="2543" cy="1169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 flipH="1" flipV="1">
                  <a:off x="2507" y="3179"/>
                  <a:ext cx="1686" cy="40"/>
                </a:xfrm>
                <a:prstGeom prst="line">
                  <a:avLst/>
                </a:prstGeom>
                <a:ln w="28575" cmpd="sng">
                  <a:solidFill>
                    <a:srgbClr val="3B3838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 flipH="1">
                  <a:off x="4126" y="3265"/>
                  <a:ext cx="8" cy="1083"/>
                </a:xfrm>
                <a:prstGeom prst="line">
                  <a:avLst/>
                </a:prstGeom>
                <a:ln w="28575" cmpd="sng">
                  <a:solidFill>
                    <a:srgbClr val="3B3838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1650" y="4348"/>
                  <a:ext cx="2460" cy="0"/>
                </a:xfrm>
                <a:prstGeom prst="line">
                  <a:avLst/>
                </a:prstGeom>
                <a:ln w="28575" cmpd="sng">
                  <a:solidFill>
                    <a:srgbClr val="3B3838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文本框 27"/>
              <p:cNvSpPr txBox="1"/>
              <p:nvPr/>
            </p:nvSpPr>
            <p:spPr>
              <a:xfrm>
                <a:off x="2310" y="4853"/>
                <a:ext cx="288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/>
                  <a:t>B</a:t>
                </a:r>
                <a:r>
                  <a:rPr lang="zh-CN" altLang="en-US" b="1"/>
                  <a:t>：信念</a:t>
                </a: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299585" y="2166620"/>
            <a:ext cx="4290695" cy="1239520"/>
            <a:chOff x="6771" y="3412"/>
            <a:chExt cx="6757" cy="1952"/>
          </a:xfrm>
        </p:grpSpPr>
        <p:pic>
          <p:nvPicPr>
            <p:cNvPr id="9" name="图片 8" descr="QQ截图20200621143014_副本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71" y="3412"/>
              <a:ext cx="1705" cy="1705"/>
            </a:xfrm>
            <a:prstGeom prst="rect">
              <a:avLst/>
            </a:prstGeom>
          </p:spPr>
        </p:pic>
        <p:grpSp>
          <p:nvGrpSpPr>
            <p:cNvPr id="38" name="组合 37"/>
            <p:cNvGrpSpPr/>
            <p:nvPr/>
          </p:nvGrpSpPr>
          <p:grpSpPr>
            <a:xfrm>
              <a:off x="8332" y="3516"/>
              <a:ext cx="5196" cy="1848"/>
              <a:chOff x="8332" y="3516"/>
              <a:chExt cx="5196" cy="1848"/>
            </a:xfrm>
          </p:grpSpPr>
          <p:grpSp>
            <p:nvGrpSpPr>
              <p:cNvPr id="20" name="组合 19"/>
              <p:cNvGrpSpPr/>
              <p:nvPr/>
            </p:nvGrpSpPr>
            <p:grpSpPr>
              <a:xfrm flipH="1" flipV="1">
                <a:off x="8332" y="4141"/>
                <a:ext cx="2990" cy="794"/>
                <a:chOff x="1650" y="3211"/>
                <a:chExt cx="3581" cy="1137"/>
              </a:xfrm>
            </p:grpSpPr>
            <p:cxnSp>
              <p:nvCxnSpPr>
                <p:cNvPr id="21" name="直接连接符 20"/>
                <p:cNvCxnSpPr/>
                <p:nvPr/>
              </p:nvCxnSpPr>
              <p:spPr>
                <a:xfrm flipV="1">
                  <a:off x="4193" y="3211"/>
                  <a:ext cx="1038" cy="9"/>
                </a:xfrm>
                <a:prstGeom prst="line">
                  <a:avLst/>
                </a:prstGeom>
                <a:ln w="28575" cmpd="sng">
                  <a:solidFill>
                    <a:srgbClr val="3B3838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 flipH="1">
                  <a:off x="4193" y="3265"/>
                  <a:ext cx="8" cy="1083"/>
                </a:xfrm>
                <a:prstGeom prst="line">
                  <a:avLst/>
                </a:prstGeom>
                <a:ln w="28575" cmpd="sng">
                  <a:solidFill>
                    <a:srgbClr val="3B3838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 flipV="1">
                  <a:off x="1650" y="4296"/>
                  <a:ext cx="2576" cy="52"/>
                </a:xfrm>
                <a:prstGeom prst="line">
                  <a:avLst/>
                </a:prstGeom>
                <a:ln w="28575" cmpd="sng">
                  <a:solidFill>
                    <a:srgbClr val="3B3838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文本框 28"/>
              <p:cNvSpPr txBox="1"/>
              <p:nvPr/>
            </p:nvSpPr>
            <p:spPr>
              <a:xfrm>
                <a:off x="8855" y="3516"/>
                <a:ext cx="288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/>
                  <a:t>C</a:t>
                </a:r>
                <a:r>
                  <a:rPr lang="zh-CN" altLang="en-US" b="1"/>
                  <a:t>：情绪及行为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9386" y="4348"/>
                <a:ext cx="4142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latin typeface="华文行楷" panose="02010800040101010101" charset="-122"/>
                    <a:ea typeface="华文行楷" panose="02010800040101010101" charset="-122"/>
                  </a:rPr>
                  <a:t>C1</a:t>
                </a:r>
                <a:r>
                  <a:rPr lang="zh-CN" altLang="en-US">
                    <a:latin typeface="华文行楷" panose="02010800040101010101" charset="-122"/>
                    <a:ea typeface="华文行楷" panose="02010800040101010101" charset="-122"/>
                  </a:rPr>
                  <a:t>：积极情绪和行为</a:t>
                </a:r>
              </a:p>
              <a:p>
                <a:r>
                  <a:rPr lang="en-US" altLang="zh-CN">
                    <a:latin typeface="华文行楷" panose="02010800040101010101" charset="-122"/>
                    <a:ea typeface="华文行楷" panose="02010800040101010101" charset="-122"/>
                  </a:rPr>
                  <a:t>C2</a:t>
                </a:r>
                <a:r>
                  <a:rPr lang="zh-CN" altLang="en-US">
                    <a:latin typeface="华文行楷" panose="02010800040101010101" charset="-122"/>
                    <a:ea typeface="华文行楷" panose="02010800040101010101" charset="-122"/>
                  </a:rPr>
                  <a:t>：消极情绪和行为</a:t>
                </a:r>
              </a:p>
            </p:txBody>
          </p:sp>
        </p:grpSp>
      </p:grpSp>
      <p:sp>
        <p:nvSpPr>
          <p:cNvPr id="34" name="文本框 33"/>
          <p:cNvSpPr txBox="1"/>
          <p:nvPr/>
        </p:nvSpPr>
        <p:spPr>
          <a:xfrm>
            <a:off x="1047750" y="4572000"/>
            <a:ext cx="9921875" cy="175323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/>
              <a:t>       </a:t>
            </a:r>
            <a:r>
              <a:rPr lang="zh-CN" altLang="en-US"/>
              <a:t>如图中，A指事情的前因，C指事情的后果，有前因必有后果，但是有同样的前因A，产生了不一样的后果C1和C2。这是因为从前因到后果之间，一定会透过一座桥梁B（Belief），这座桥梁就是信念和我们对情境的评价与解释。又因为，同一情境之下（A），不同的人的理念以及评价与解释不同（B1和B2），所以会得到不同结果（C1和C2）。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4445635" y="3249295"/>
            <a:ext cx="790575" cy="438150"/>
            <a:chOff x="7001" y="5117"/>
            <a:chExt cx="1245" cy="690"/>
          </a:xfrm>
        </p:grpSpPr>
        <p:cxnSp>
          <p:nvCxnSpPr>
            <p:cNvPr id="32" name="直接箭头连接符 31"/>
            <p:cNvCxnSpPr>
              <a:endCxn id="9" idx="2"/>
            </p:cNvCxnSpPr>
            <p:nvPr/>
          </p:nvCxnSpPr>
          <p:spPr>
            <a:xfrm flipV="1">
              <a:off x="7038" y="5117"/>
              <a:ext cx="586" cy="36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 rot="19620000">
              <a:off x="7001" y="5227"/>
              <a:ext cx="124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latin typeface="华文行楷" panose="02010800040101010101" charset="-122"/>
                  <a:ea typeface="华文行楷" panose="02010800040101010101" charset="-122"/>
                </a:rPr>
                <a:t>根源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073525" y="783590"/>
            <a:ext cx="4756150" cy="787400"/>
            <a:chOff x="6415" y="1234"/>
            <a:chExt cx="7490" cy="1240"/>
          </a:xfrm>
        </p:grpSpPr>
        <p:sp>
          <p:nvSpPr>
            <p:cNvPr id="45" name="文本框 44"/>
            <p:cNvSpPr txBox="1"/>
            <p:nvPr/>
          </p:nvSpPr>
          <p:spPr>
            <a:xfrm>
              <a:off x="6664" y="1312"/>
              <a:ext cx="672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华文琥珀" panose="02010800040101010101" charset="-122"/>
                  <a:ea typeface="华文琥珀" panose="02010800040101010101" charset="-122"/>
                  <a:cs typeface="华文琥珀" panose="02010800040101010101" charset="-122"/>
                </a:rPr>
                <a:t>情绪</a:t>
              </a:r>
              <a:r>
                <a:rPr lang="en-US" altLang="zh-CN" sz="28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华文琥珀" panose="02010800040101010101" charset="-122"/>
                  <a:ea typeface="华文琥珀" panose="02010800040101010101" charset="-122"/>
                  <a:cs typeface="华文琥珀" panose="02010800040101010101" charset="-122"/>
                </a:rPr>
                <a:t>ABC</a:t>
              </a:r>
              <a:r>
                <a:rPr lang="zh-CN" altLang="en-US" sz="28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华文琥珀" panose="02010800040101010101" charset="-122"/>
                  <a:ea typeface="华文琥珀" panose="02010800040101010101" charset="-122"/>
                  <a:cs typeface="华文琥珀" panose="02010800040101010101" charset="-122"/>
                </a:rPr>
                <a:t>理论</a:t>
              </a: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6415" y="1234"/>
              <a:ext cx="7490" cy="1241"/>
              <a:chOff x="6415" y="1234"/>
              <a:chExt cx="7490" cy="1241"/>
            </a:xfrm>
          </p:grpSpPr>
          <p:sp>
            <p:nvSpPr>
              <p:cNvPr id="44" name="流程图: 可选过程 43"/>
              <p:cNvSpPr/>
              <p:nvPr/>
            </p:nvSpPr>
            <p:spPr>
              <a:xfrm>
                <a:off x="6415" y="1234"/>
                <a:ext cx="7490" cy="887"/>
              </a:xfrm>
              <a:prstGeom prst="flowChartAlternateProcess">
                <a:avLst/>
              </a:prstGeom>
              <a:noFill/>
              <a:ln w="3492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等腰三角形 45"/>
              <p:cNvSpPr/>
              <p:nvPr/>
            </p:nvSpPr>
            <p:spPr>
              <a:xfrm rot="10800000">
                <a:off x="9519" y="2109"/>
                <a:ext cx="938" cy="367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8" name="云形标注 47"/>
          <p:cNvSpPr/>
          <p:nvPr/>
        </p:nvSpPr>
        <p:spPr>
          <a:xfrm>
            <a:off x="8188325" y="1682750"/>
            <a:ext cx="3052445" cy="22847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2000" b="1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人不是为事情困扰着，而是被对事情的看法困扰着。</a:t>
            </a:r>
            <a:r>
              <a:rPr lang="en-US" altLang="zh-CN" sz="2000" b="1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</a:p>
          <a:p>
            <a:pPr algn="ctr"/>
            <a:r>
              <a:rPr lang="en-US" altLang="zh-CN" b="1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——</a:t>
            </a:r>
            <a:r>
              <a:rPr lang="zh-CN" altLang="en-US" b="1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埃利斯</a:t>
            </a:r>
          </a:p>
        </p:txBody>
      </p:sp>
    </p:spTree>
    <p:custDataLst>
      <p:tags r:id="rId1"/>
    </p:custData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85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1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583332" y="824609"/>
            <a:ext cx="533781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黑体简体" panose="03000509000000000000" pitchFamily="2" charset="-122"/>
              </a:rPr>
              <a:t>不合理信念（</a:t>
            </a:r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黑体简体" panose="03000509000000000000" pitchFamily="2" charset="-122"/>
              </a:rPr>
              <a:t>B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黑体简体" panose="03000509000000000000" pitchFamily="2" charset="-122"/>
              </a:rPr>
              <a:t>）的三大特征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80670" y="-12446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61670" y="-9906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093470" y="-2286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372870" y="-9906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753870" y="-7366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066290" y="-9906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265920" y="636143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9646920" y="638683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0078720" y="646303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0358120" y="638683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0739120" y="641223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1051540" y="6386830"/>
            <a:ext cx="814070" cy="5276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721995" y="1864360"/>
            <a:ext cx="4802505" cy="4197985"/>
            <a:chOff x="1371" y="3060"/>
            <a:chExt cx="7563" cy="6611"/>
          </a:xfrm>
        </p:grpSpPr>
        <p:grpSp>
          <p:nvGrpSpPr>
            <p:cNvPr id="48" name="组合 47"/>
            <p:cNvGrpSpPr/>
            <p:nvPr/>
          </p:nvGrpSpPr>
          <p:grpSpPr>
            <a:xfrm>
              <a:off x="4562" y="7251"/>
              <a:ext cx="4345" cy="2421"/>
              <a:chOff x="4562" y="7251"/>
              <a:chExt cx="4345" cy="2421"/>
            </a:xfrm>
          </p:grpSpPr>
          <p:cxnSp>
            <p:nvCxnSpPr>
              <p:cNvPr id="43" name="直接连接符 42"/>
              <p:cNvCxnSpPr/>
              <p:nvPr/>
            </p:nvCxnSpPr>
            <p:spPr>
              <a:xfrm>
                <a:off x="4562" y="7251"/>
                <a:ext cx="1401" cy="931"/>
              </a:xfrm>
              <a:prstGeom prst="line">
                <a:avLst/>
              </a:prstGeom>
              <a:ln w="28575">
                <a:solidFill>
                  <a:srgbClr val="3B38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椭圆 37"/>
              <p:cNvSpPr/>
              <p:nvPr/>
            </p:nvSpPr>
            <p:spPr>
              <a:xfrm>
                <a:off x="5755" y="7640"/>
                <a:ext cx="3153" cy="2033"/>
              </a:xfrm>
              <a:prstGeom prst="ellipse">
                <a:avLst/>
              </a:prstGeom>
              <a:ln w="57150"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>
                    <a:latin typeface="华文彩云" panose="02010800040101010101" charset="-122"/>
                    <a:ea typeface="华文彩云" panose="02010800040101010101" charset="-122"/>
                  </a:rPr>
                  <a:t>糟糕</a:t>
                </a:r>
              </a:p>
              <a:p>
                <a:pPr algn="ctr"/>
                <a:r>
                  <a:rPr lang="zh-CN" altLang="en-US" sz="2800" b="1">
                    <a:latin typeface="华文彩云" panose="02010800040101010101" charset="-122"/>
                    <a:ea typeface="华文彩云" panose="02010800040101010101" charset="-122"/>
                  </a:rPr>
                  <a:t>至极</a:t>
                </a: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5278" y="5350"/>
              <a:ext cx="3630" cy="2033"/>
              <a:chOff x="5278" y="5350"/>
              <a:chExt cx="3630" cy="2033"/>
            </a:xfrm>
          </p:grpSpPr>
          <p:cxnSp>
            <p:nvCxnSpPr>
              <p:cNvPr id="42" name="直接连接符 41"/>
              <p:cNvCxnSpPr>
                <a:endCxn id="37" idx="2"/>
              </p:cNvCxnSpPr>
              <p:nvPr/>
            </p:nvCxnSpPr>
            <p:spPr>
              <a:xfrm flipV="1">
                <a:off x="5278" y="6367"/>
                <a:ext cx="477" cy="12"/>
              </a:xfrm>
              <a:prstGeom prst="line">
                <a:avLst/>
              </a:prstGeom>
              <a:ln w="28575">
                <a:solidFill>
                  <a:srgbClr val="3B38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椭圆 36"/>
              <p:cNvSpPr/>
              <p:nvPr/>
            </p:nvSpPr>
            <p:spPr>
              <a:xfrm>
                <a:off x="5755" y="5350"/>
                <a:ext cx="3153" cy="2033"/>
              </a:xfrm>
              <a:prstGeom prst="ellipse">
                <a:avLst/>
              </a:prstGeom>
              <a:ln w="57150"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>
                    <a:latin typeface="华文彩云" panose="02010800040101010101" charset="-122"/>
                    <a:ea typeface="华文彩云" panose="02010800040101010101" charset="-122"/>
                  </a:rPr>
                  <a:t>过分概括化</a:t>
                </a: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842" y="3060"/>
              <a:ext cx="4092" cy="2033"/>
              <a:chOff x="4816" y="3076"/>
              <a:chExt cx="4092" cy="2033"/>
            </a:xfrm>
          </p:grpSpPr>
          <p:cxnSp>
            <p:nvCxnSpPr>
              <p:cNvPr id="41" name="直接连接符 40"/>
              <p:cNvCxnSpPr/>
              <p:nvPr/>
            </p:nvCxnSpPr>
            <p:spPr>
              <a:xfrm flipV="1">
                <a:off x="4816" y="4416"/>
                <a:ext cx="1007" cy="593"/>
              </a:xfrm>
              <a:prstGeom prst="line">
                <a:avLst/>
              </a:prstGeom>
              <a:ln w="28575">
                <a:solidFill>
                  <a:srgbClr val="3B38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椭圆 25"/>
              <p:cNvSpPr/>
              <p:nvPr/>
            </p:nvSpPr>
            <p:spPr>
              <a:xfrm>
                <a:off x="5755" y="3076"/>
                <a:ext cx="3153" cy="2033"/>
              </a:xfrm>
              <a:prstGeom prst="ellipse">
                <a:avLst/>
              </a:prstGeom>
              <a:ln w="57150"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>
                    <a:latin typeface="华文彩云" panose="02010800040101010101" charset="-122"/>
                    <a:ea typeface="华文彩云" panose="02010800040101010101" charset="-122"/>
                  </a:rPr>
                  <a:t>绝对化要求</a:t>
                </a:r>
              </a:p>
            </p:txBody>
          </p:sp>
        </p:grpSp>
        <p:sp>
          <p:nvSpPr>
            <p:cNvPr id="45" name="圆角矩形 44"/>
            <p:cNvSpPr/>
            <p:nvPr/>
          </p:nvSpPr>
          <p:spPr>
            <a:xfrm>
              <a:off x="1371" y="4399"/>
              <a:ext cx="3923" cy="3132"/>
            </a:xfrm>
            <a:prstGeom prst="roundRect">
              <a:avLst/>
            </a:prstGeom>
            <a:solidFill>
              <a:schemeClr val="accent1"/>
            </a:solidFill>
            <a:ln w="539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>
                  <a:latin typeface="华文彩云" panose="02010800040101010101" charset="-122"/>
                  <a:ea typeface="华文彩云" panose="02010800040101010101" charset="-122"/>
                </a:rPr>
                <a:t>不合理信念三大特征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524500" y="1725295"/>
            <a:ext cx="5428615" cy="1430020"/>
            <a:chOff x="8700" y="2717"/>
            <a:chExt cx="8549" cy="2252"/>
          </a:xfrm>
        </p:grpSpPr>
        <p:sp>
          <p:nvSpPr>
            <p:cNvPr id="50" name="文本框 49"/>
            <p:cNvSpPr txBox="1"/>
            <p:nvPr/>
          </p:nvSpPr>
          <p:spPr>
            <a:xfrm>
              <a:off x="9191" y="2717"/>
              <a:ext cx="8058" cy="2252"/>
            </a:xfrm>
            <a:prstGeom prst="rect">
              <a:avLst/>
            </a:prstGeom>
            <a:noFill/>
            <a:ln w="2222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/>
                <a:t>含义</a:t>
              </a:r>
              <a:r>
                <a:rPr lang="zh-CN" altLang="en-US"/>
                <a:t>：</a:t>
              </a:r>
              <a:r>
                <a:rPr lang="zh-CN" altLang="en-US">
                  <a:latin typeface="华文行楷" panose="02010800040101010101" charset="-122"/>
                  <a:ea typeface="华文行楷" panose="02010800040101010101" charset="-122"/>
                </a:rPr>
                <a:t>个体以主观意愿为出发点，认为某一事物必定发生或必定不发生的信念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b="1"/>
                <a:t>关键词</a:t>
              </a:r>
              <a:r>
                <a:rPr lang="zh-CN" altLang="en-US"/>
                <a:t>：</a:t>
              </a:r>
              <a:r>
                <a:rPr lang="zh-CN" altLang="en-US">
                  <a:latin typeface="华文行楷" panose="02010800040101010101" charset="-122"/>
                  <a:ea typeface="华文行楷" panose="02010800040101010101" charset="-122"/>
                </a:rPr>
                <a:t>绝对、理应、一定要做到完美、完全</a:t>
              </a:r>
              <a:endParaRPr lang="zh-CN" altLang="en-US"/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8700" y="3873"/>
              <a:ext cx="462" cy="14"/>
            </a:xfrm>
            <a:prstGeom prst="line">
              <a:avLst/>
            </a:prstGeom>
            <a:ln w="28575">
              <a:solidFill>
                <a:srgbClr val="3B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5542915" y="3319780"/>
            <a:ext cx="5410200" cy="1383030"/>
            <a:chOff x="8729" y="5228"/>
            <a:chExt cx="8520" cy="2178"/>
          </a:xfrm>
        </p:grpSpPr>
        <p:sp>
          <p:nvSpPr>
            <p:cNvPr id="53" name="文本框 52"/>
            <p:cNvSpPr txBox="1"/>
            <p:nvPr/>
          </p:nvSpPr>
          <p:spPr>
            <a:xfrm>
              <a:off x="9191" y="5228"/>
              <a:ext cx="8058" cy="2179"/>
            </a:xfrm>
            <a:prstGeom prst="rect">
              <a:avLst/>
            </a:prstGeom>
            <a:noFill/>
            <a:ln w="2222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/>
                <a:t>含义</a:t>
              </a:r>
              <a:r>
                <a:rPr lang="zh-CN" altLang="en-US"/>
                <a:t>：</a:t>
              </a:r>
              <a:r>
                <a:rPr lang="zh-CN" altLang="en-US">
                  <a:latin typeface="华文行楷" panose="02010800040101010101" charset="-122"/>
                  <a:ea typeface="华文行楷" panose="02010800040101010101" charset="-122"/>
                </a:rPr>
                <a:t>以偏概全，转向他人就一味责备，产生愤怒和敌意</a:t>
              </a:r>
              <a:endParaRPr lang="zh-CN" altLang="en-US"/>
            </a:p>
            <a:p>
              <a:pPr>
                <a:lnSpc>
                  <a:spcPct val="150000"/>
                </a:lnSpc>
              </a:pPr>
              <a:r>
                <a:rPr lang="zh-CN" altLang="en-US" sz="2000" b="1"/>
                <a:t>关键词</a:t>
              </a:r>
              <a:r>
                <a:rPr lang="zh-CN" altLang="en-US"/>
                <a:t>：</a:t>
              </a:r>
              <a:r>
                <a:rPr lang="zh-CN" altLang="en-US">
                  <a:latin typeface="华文行楷" panose="02010800040101010101" charset="-122"/>
                  <a:ea typeface="华文行楷" panose="02010800040101010101" charset="-122"/>
                </a:rPr>
                <a:t>所有的都是、总是、永远、一点也不</a:t>
              </a:r>
              <a:endParaRPr lang="zh-CN" altLang="en-US"/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8729" y="6229"/>
              <a:ext cx="462" cy="14"/>
            </a:xfrm>
            <a:prstGeom prst="line">
              <a:avLst/>
            </a:prstGeom>
            <a:ln w="28575">
              <a:solidFill>
                <a:srgbClr val="3B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5542915" y="4853305"/>
            <a:ext cx="5410200" cy="1383030"/>
            <a:chOff x="8729" y="7643"/>
            <a:chExt cx="8520" cy="2178"/>
          </a:xfrm>
        </p:grpSpPr>
        <p:sp>
          <p:nvSpPr>
            <p:cNvPr id="54" name="文本框 53"/>
            <p:cNvSpPr txBox="1"/>
            <p:nvPr/>
          </p:nvSpPr>
          <p:spPr>
            <a:xfrm>
              <a:off x="9191" y="7643"/>
              <a:ext cx="8058" cy="2179"/>
            </a:xfrm>
            <a:prstGeom prst="rect">
              <a:avLst/>
            </a:prstGeom>
            <a:noFill/>
            <a:ln w="2222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/>
                <a:t>含义</a:t>
              </a:r>
              <a:r>
                <a:rPr lang="zh-CN" altLang="en-US"/>
                <a:t>：</a:t>
              </a:r>
              <a:r>
                <a:rPr lang="zh-CN" altLang="en-US">
                  <a:latin typeface="华文行楷" panose="02010800040101010101" charset="-122"/>
                  <a:ea typeface="华文行楷" panose="02010800040101010101" charset="-122"/>
                </a:rPr>
                <a:t>认为事物的可能后果非常可怕、非常糟糕，甚至是灾难性预期的非理性观念</a:t>
              </a:r>
              <a:endParaRPr lang="zh-CN" altLang="en-US"/>
            </a:p>
            <a:p>
              <a:pPr>
                <a:lnSpc>
                  <a:spcPct val="150000"/>
                </a:lnSpc>
              </a:pPr>
              <a:r>
                <a:rPr lang="zh-CN" altLang="en-US" sz="2000" b="1"/>
                <a:t>关键词</a:t>
              </a:r>
              <a:r>
                <a:rPr lang="zh-CN" altLang="en-US"/>
                <a:t>:</a:t>
              </a:r>
              <a:r>
                <a:rPr lang="zh-CN" altLang="en-US">
                  <a:latin typeface="华文行楷" panose="02010800040101010101" charset="-122"/>
                  <a:ea typeface="华文行楷" panose="02010800040101010101" charset="-122"/>
                </a:rPr>
                <a:t>无法完成、一步错步步错、毫无希望</a:t>
              </a:r>
              <a:endParaRPr lang="zh-CN" altLang="en-US"/>
            </a:p>
          </p:txBody>
        </p:sp>
        <p:cxnSp>
          <p:nvCxnSpPr>
            <p:cNvPr id="57" name="直接连接符 56"/>
            <p:cNvCxnSpPr/>
            <p:nvPr/>
          </p:nvCxnSpPr>
          <p:spPr>
            <a:xfrm>
              <a:off x="8729" y="8526"/>
              <a:ext cx="462" cy="14"/>
            </a:xfrm>
            <a:prstGeom prst="line">
              <a:avLst/>
            </a:prstGeom>
            <a:ln w="28575">
              <a:solidFill>
                <a:srgbClr val="3B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AutoShape 7"/>
          <p:cNvSpPr>
            <a:spLocks noChangeAspect="1" noTextEdit="1"/>
          </p:cNvSpPr>
          <p:nvPr/>
        </p:nvSpPr>
        <p:spPr>
          <a:xfrm flipH="1">
            <a:off x="6392863" y="3252788"/>
            <a:ext cx="909637" cy="1244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590040" y="1414145"/>
            <a:ext cx="8893654" cy="4578350"/>
            <a:chOff x="2780" y="2565"/>
            <a:chExt cx="14006" cy="7210"/>
          </a:xfrm>
        </p:grpSpPr>
        <p:grpSp>
          <p:nvGrpSpPr>
            <p:cNvPr id="37891" name="Group 3"/>
            <p:cNvGrpSpPr/>
            <p:nvPr/>
          </p:nvGrpSpPr>
          <p:grpSpPr>
            <a:xfrm>
              <a:off x="2780" y="5280"/>
              <a:ext cx="5545" cy="4495"/>
              <a:chOff x="-568" y="0"/>
              <a:chExt cx="2218" cy="1798"/>
            </a:xfrm>
          </p:grpSpPr>
          <p:sp>
            <p:nvSpPr>
              <p:cNvPr id="37892" name="AutoShape 4"/>
              <p:cNvSpPr/>
              <p:nvPr/>
            </p:nvSpPr>
            <p:spPr>
              <a:xfrm>
                <a:off x="-568" y="0"/>
                <a:ext cx="2218" cy="1798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dirty="0">
                  <a:latin typeface="Verdana" panose="020B0604030504040204" pitchFamily="2" charset="0"/>
                </a:endParaRPr>
              </a:p>
            </p:txBody>
          </p:sp>
          <p:sp>
            <p:nvSpPr>
              <p:cNvPr id="37893" name="Text Box 5"/>
              <p:cNvSpPr txBox="1"/>
              <p:nvPr/>
            </p:nvSpPr>
            <p:spPr>
              <a:xfrm>
                <a:off x="-471" y="110"/>
                <a:ext cx="2121" cy="15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zh-CN" altLang="en-US" sz="2000" b="1">
                    <a:sym typeface="+mn-ea"/>
                  </a:rPr>
                  <a:t> D（Disputing）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zh-CN" altLang="en-US" sz="1400">
                    <a:sym typeface="+mn-ea"/>
                  </a:rPr>
                  <a:t>——</a:t>
                </a:r>
                <a:r>
                  <a:rPr lang="zh-CN" altLang="en-US" sz="2000" b="1">
                    <a:sym typeface="+mn-ea"/>
                  </a:rPr>
                  <a:t>同不合理的信念辩论，找出你通常使用的那些有可能会误导你，使你得出不准确结论或判断的错误的思维模式。</a:t>
                </a:r>
                <a:endParaRPr lang="zh-CN" altLang="en-US" sz="2000" b="1" dirty="0">
                  <a:solidFill>
                    <a:srgbClr val="000000"/>
                  </a:solidFill>
                  <a:latin typeface="Arial" panose="020B0604020202020204" pitchFamily="34" charset="0"/>
                  <a:sym typeface="+mn-ea"/>
                </a:endParaRPr>
              </a:p>
            </p:txBody>
          </p:sp>
        </p:grpSp>
        <p:sp>
          <p:nvSpPr>
            <p:cNvPr id="37894" name="Freeform 6"/>
            <p:cNvSpPr/>
            <p:nvPr/>
          </p:nvSpPr>
          <p:spPr>
            <a:xfrm>
              <a:off x="8030" y="5014"/>
              <a:ext cx="1423" cy="1955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0" b="0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00"/>
                  </a:schemeClr>
                </a:gs>
                <a:gs pos="100000">
                  <a:srgbClr val="FFD96D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7896" name="Group 8"/>
            <p:cNvGrpSpPr/>
            <p:nvPr/>
          </p:nvGrpSpPr>
          <p:grpSpPr>
            <a:xfrm>
              <a:off x="7200" y="2565"/>
              <a:ext cx="4723" cy="2523"/>
              <a:chOff x="0" y="0"/>
              <a:chExt cx="1889" cy="1009"/>
            </a:xfrm>
          </p:grpSpPr>
          <p:grpSp>
            <p:nvGrpSpPr>
              <p:cNvPr id="37897" name="Group 9"/>
              <p:cNvGrpSpPr/>
              <p:nvPr/>
            </p:nvGrpSpPr>
            <p:grpSpPr>
              <a:xfrm>
                <a:off x="0" y="0"/>
                <a:ext cx="1889" cy="1009"/>
                <a:chOff x="0" y="0"/>
                <a:chExt cx="1889" cy="1009"/>
              </a:xfrm>
            </p:grpSpPr>
            <p:grpSp>
              <p:nvGrpSpPr>
                <p:cNvPr id="37898" name="Group 10"/>
                <p:cNvGrpSpPr/>
                <p:nvPr/>
              </p:nvGrpSpPr>
              <p:grpSpPr>
                <a:xfrm>
                  <a:off x="0" y="90"/>
                  <a:ext cx="1889" cy="919"/>
                  <a:chOff x="0" y="0"/>
                  <a:chExt cx="1926" cy="937"/>
                </a:xfrm>
              </p:grpSpPr>
              <p:sp>
                <p:nvSpPr>
                  <p:cNvPr id="37899" name="Oval 11"/>
                  <p:cNvSpPr/>
                  <p:nvPr/>
                </p:nvSpPr>
                <p:spPr>
                  <a:xfrm>
                    <a:off x="21" y="30"/>
                    <a:ext cx="1905" cy="9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rgbClr val="526514"/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lstStyle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7900" name="Oval 12"/>
                  <p:cNvSpPr/>
                  <p:nvPr/>
                </p:nvSpPr>
                <p:spPr>
                  <a:xfrm>
                    <a:off x="0" y="0"/>
                    <a:ext cx="1905" cy="9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8EAA1"/>
                      </a:gs>
                      <a:gs pos="100000">
                        <a:schemeClr val="hlink"/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lstStyle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7901" name="Oval 13"/>
                <p:cNvSpPr/>
                <p:nvPr/>
              </p:nvSpPr>
              <p:spPr>
                <a:xfrm>
                  <a:off x="89" y="0"/>
                  <a:ext cx="1691" cy="8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B5276"/>
                    </a:gs>
                    <a:gs pos="100000">
                      <a:schemeClr val="folHlink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902" name="Oval 14"/>
                <p:cNvSpPr/>
                <p:nvPr/>
              </p:nvSpPr>
              <p:spPr>
                <a:xfrm>
                  <a:off x="111" y="5"/>
                  <a:ext cx="1650" cy="82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>
                        <a:alpha val="0"/>
                      </a:schemeClr>
                    </a:gs>
                    <a:gs pos="100000">
                      <a:srgbClr val="C6E4FF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903" name="Oval 15"/>
                <p:cNvSpPr/>
                <p:nvPr/>
              </p:nvSpPr>
              <p:spPr>
                <a:xfrm>
                  <a:off x="128" y="13"/>
                  <a:ext cx="1570" cy="77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8CC9"/>
                    </a:gs>
                    <a:gs pos="100000">
                      <a:schemeClr val="folHlink">
                        <a:alpha val="48000"/>
                      </a:schemeClr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904" name="Oval 16"/>
                <p:cNvSpPr/>
                <p:nvPr/>
              </p:nvSpPr>
              <p:spPr>
                <a:xfrm>
                  <a:off x="211" y="30"/>
                  <a:ext cx="1382" cy="6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>
                        <a:alpha val="37999"/>
                      </a:schemeClr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7905" name="Text Box 17"/>
              <p:cNvSpPr txBox="1"/>
              <p:nvPr/>
            </p:nvSpPr>
            <p:spPr>
              <a:xfrm>
                <a:off x="332" y="158"/>
                <a:ext cx="1141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zh-CN" altLang="en-US" sz="3200" b="1" dirty="0">
                    <a:solidFill>
                      <a:schemeClr val="tx1"/>
                    </a:solidFill>
                    <a:latin typeface="华文彩云" panose="02010800040101010101" charset="-122"/>
                    <a:ea typeface="华文彩云" panose="02010800040101010101" charset="-122"/>
                  </a:rPr>
                  <a:t>情绪管理</a:t>
                </a:r>
              </a:p>
            </p:txBody>
          </p:sp>
        </p:grpSp>
        <p:grpSp>
          <p:nvGrpSpPr>
            <p:cNvPr id="37906" name="Group 18"/>
            <p:cNvGrpSpPr/>
            <p:nvPr/>
          </p:nvGrpSpPr>
          <p:grpSpPr>
            <a:xfrm>
              <a:off x="11160" y="5280"/>
              <a:ext cx="5626" cy="4495"/>
              <a:chOff x="0" y="0"/>
              <a:chExt cx="2250" cy="1798"/>
            </a:xfrm>
          </p:grpSpPr>
          <p:sp>
            <p:nvSpPr>
              <p:cNvPr id="37907" name="AutoShape 19"/>
              <p:cNvSpPr/>
              <p:nvPr/>
            </p:nvSpPr>
            <p:spPr>
              <a:xfrm>
                <a:off x="0" y="0"/>
                <a:ext cx="2201" cy="1798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dirty="0">
                  <a:latin typeface="Verdana" panose="020B0604030504040204" pitchFamily="2" charset="0"/>
                </a:endParaRPr>
              </a:p>
            </p:txBody>
          </p:sp>
          <p:sp>
            <p:nvSpPr>
              <p:cNvPr id="37908" name="Text Box 20"/>
              <p:cNvSpPr txBox="1"/>
              <p:nvPr/>
            </p:nvSpPr>
            <p:spPr>
              <a:xfrm>
                <a:off x="77" y="144"/>
                <a:ext cx="2173" cy="15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zh-CN" altLang="en-US" sz="2000" b="1">
                    <a:sym typeface="+mn-ea"/>
                  </a:rPr>
                  <a:t>E（Effective Rational Beliefs）</a:t>
                </a:r>
                <a:r>
                  <a:rPr lang="en-US" altLang="zh-CN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zh-CN" altLang="en-US" sz="1600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——</a:t>
                </a:r>
                <a:r>
                  <a:rPr lang="zh-CN" altLang="en-US" sz="2000" b="1">
                    <a:sym typeface="+mn-ea"/>
                  </a:rPr>
                  <a:t>通过疏通产生积极的情绪和行为。找到新的有效办法，来帮助我们解决我们面对的问题。</a:t>
                </a:r>
                <a:endParaRPr lang="zh-CN" altLang="en-US" sz="2000" b="1" dirty="0">
                  <a:solidFill>
                    <a:srgbClr val="000000"/>
                  </a:solidFill>
                  <a:latin typeface="Arial" panose="020B0604020202020204" pitchFamily="34" charset="0"/>
                  <a:sym typeface="+mn-ea"/>
                </a:endParaRPr>
              </a:p>
            </p:txBody>
          </p:sp>
        </p:grpSp>
        <p:sp>
          <p:nvSpPr>
            <p:cNvPr id="37909" name="Freeform 21"/>
            <p:cNvSpPr/>
            <p:nvPr/>
          </p:nvSpPr>
          <p:spPr>
            <a:xfrm flipH="1">
              <a:off x="9931" y="5014"/>
              <a:ext cx="1422" cy="1955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0" b="0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100000"/>
                  </a:schemeClr>
                </a:gs>
                <a:gs pos="100000">
                  <a:srgbClr val="E3F0BB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" name="矩形 18"/>
          <p:cNvSpPr/>
          <p:nvPr/>
        </p:nvSpPr>
        <p:spPr>
          <a:xfrm>
            <a:off x="3211222" y="755394"/>
            <a:ext cx="533781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黑体简体" panose="03000509000000000000" pitchFamily="2" charset="-122"/>
              </a:rPr>
              <a:t>不合理信念（</a:t>
            </a:r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黑体简体" panose="03000509000000000000" pitchFamily="2" charset="-122"/>
              </a:rPr>
              <a:t>B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黑体简体" panose="03000509000000000000" pitchFamily="2" charset="-122"/>
              </a:rPr>
              <a:t>）的情绪管理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980000" flipV="1">
            <a:off x="121920" y="6146800"/>
            <a:ext cx="393700" cy="206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980000" flipV="1">
            <a:off x="564515" y="6375400"/>
            <a:ext cx="393700" cy="206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980000" flipV="1">
            <a:off x="1085215" y="6667500"/>
            <a:ext cx="393700" cy="206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980000" flipV="1">
            <a:off x="-298450" y="5497195"/>
            <a:ext cx="393700" cy="206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1980000" flipV="1">
            <a:off x="144145" y="5725795"/>
            <a:ext cx="393700" cy="206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1980000" flipV="1">
            <a:off x="1196975" y="6375400"/>
            <a:ext cx="393700" cy="206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980000" flipV="1">
            <a:off x="1639570" y="6616700"/>
            <a:ext cx="393700" cy="206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1980000" flipV="1">
            <a:off x="605790" y="5988050"/>
            <a:ext cx="393700" cy="206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>
            <a:off x="1503680" y="393700"/>
            <a:ext cx="2768600" cy="0"/>
          </a:xfrm>
          <a:prstGeom prst="line">
            <a:avLst/>
          </a:prstGeom>
          <a:ln w="73025" cmpd="sng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MH_Others_1"/>
          <p:cNvSpPr txBox="1"/>
          <p:nvPr>
            <p:custDataLst>
              <p:tags r:id="rId2"/>
            </p:custDataLst>
          </p:nvPr>
        </p:nvSpPr>
        <p:spPr>
          <a:xfrm>
            <a:off x="2684780" y="1678940"/>
            <a:ext cx="738505" cy="3209925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l"/>
            <a:r>
              <a:rPr lang="zh-CN" altLang="en-US" sz="4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理 论 运 用</a:t>
            </a:r>
          </a:p>
        </p:txBody>
      </p:sp>
      <p:cxnSp>
        <p:nvCxnSpPr>
          <p:cNvPr id="60" name="直接连接符 59"/>
          <p:cNvCxnSpPr/>
          <p:nvPr/>
        </p:nvCxnSpPr>
        <p:spPr>
          <a:xfrm>
            <a:off x="3723640" y="1678940"/>
            <a:ext cx="0" cy="3390900"/>
          </a:xfrm>
          <a:prstGeom prst="line">
            <a:avLst/>
          </a:prstGeom>
          <a:ln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601845" y="3488690"/>
            <a:ext cx="5972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华文行楷" panose="02010800040101010101" charset="-122"/>
                <a:ea typeface="华文行楷" panose="02010800040101010101" charset="-122"/>
              </a:rPr>
              <a:t>在宿舍时辰中的活学活用</a:t>
            </a:r>
          </a:p>
        </p:txBody>
      </p:sp>
      <p:sp>
        <p:nvSpPr>
          <p:cNvPr id="12" name="矩形 11"/>
          <p:cNvSpPr/>
          <p:nvPr/>
        </p:nvSpPr>
        <p:spPr>
          <a:xfrm>
            <a:off x="3919855" y="2086610"/>
            <a:ext cx="120015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8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情</a:t>
            </a:r>
          </a:p>
        </p:txBody>
      </p:sp>
      <p:sp>
        <p:nvSpPr>
          <p:cNvPr id="16" name="矩形 15"/>
          <p:cNvSpPr/>
          <p:nvPr/>
        </p:nvSpPr>
        <p:spPr>
          <a:xfrm>
            <a:off x="5382895" y="1788795"/>
            <a:ext cx="120015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8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绪</a:t>
            </a:r>
          </a:p>
        </p:txBody>
      </p:sp>
      <p:sp>
        <p:nvSpPr>
          <p:cNvPr id="17" name="矩形 16"/>
          <p:cNvSpPr/>
          <p:nvPr/>
        </p:nvSpPr>
        <p:spPr>
          <a:xfrm>
            <a:off x="6914516" y="2166620"/>
            <a:ext cx="263017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8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A B C</a:t>
            </a:r>
          </a:p>
        </p:txBody>
      </p:sp>
      <p:sp>
        <p:nvSpPr>
          <p:cNvPr id="20" name="折角形 19"/>
          <p:cNvSpPr/>
          <p:nvPr/>
        </p:nvSpPr>
        <p:spPr>
          <a:xfrm>
            <a:off x="1723390" y="1990725"/>
            <a:ext cx="622935" cy="2430145"/>
          </a:xfrm>
          <a:prstGeom prst="foldedCorner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第三部分</a:t>
            </a:r>
          </a:p>
        </p:txBody>
      </p:sp>
    </p:spTree>
    <p:custDataLst>
      <p:tags r:id="rId1"/>
    </p:custData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99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99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99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99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" grpId="0"/>
      <p:bldP spid="12" grpId="0"/>
      <p:bldP spid="16" grpId="0"/>
      <p:bldP spid="17" grpId="0"/>
      <p:bldP spid="2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595002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595006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595017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1891</Words>
  <Application>Microsoft Office PowerPoint</Application>
  <PresentationFormat>自定义</PresentationFormat>
  <Paragraphs>119</Paragraphs>
  <Slides>16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幻灯片 1</vt:lpstr>
      <vt:lpstr>幻灯片 2</vt:lpstr>
      <vt:lpstr>幻灯片 3</vt:lpstr>
      <vt:lpstr>宿舍时辰中经常遇见的四种不良情绪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152</cp:revision>
  <dcterms:created xsi:type="dcterms:W3CDTF">2018-03-01T02:03:00Z</dcterms:created>
  <dcterms:modified xsi:type="dcterms:W3CDTF">2021-05-11T00:38:30Z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  <property fmtid="{D5CDD505-2E9C-101B-9397-08002B2CF9AE}" pid="3" name="KSORubyTemplateID">
    <vt:lpwstr>2</vt:lpwstr>
  </property>
</Properties>
</file>